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4" r:id="rId10"/>
    <p:sldId id="267" r:id="rId11"/>
    <p:sldId id="268" r:id="rId12"/>
    <p:sldId id="269" r:id="rId13"/>
    <p:sldId id="273" r:id="rId14"/>
    <p:sldId id="270" r:id="rId15"/>
    <p:sldId id="262" r:id="rId16"/>
    <p:sldId id="263" r:id="rId17"/>
    <p:sldId id="271" r:id="rId18"/>
    <p:sldId id="272" r:id="rId19"/>
    <p:sldId id="275" r:id="rId20"/>
    <p:sldId id="276" r:id="rId21"/>
    <p:sldId id="279" r:id="rId22"/>
    <p:sldId id="277" r:id="rId23"/>
    <p:sldId id="274" r:id="rId24"/>
    <p:sldId id="281" r:id="rId25"/>
    <p:sldId id="278" r:id="rId26"/>
    <p:sldId id="280" r:id="rId27"/>
    <p:sldId id="291" r:id="rId28"/>
    <p:sldId id="292" r:id="rId29"/>
    <p:sldId id="293" r:id="rId30"/>
    <p:sldId id="282" r:id="rId31"/>
    <p:sldId id="283" r:id="rId32"/>
    <p:sldId id="284" r:id="rId33"/>
    <p:sldId id="287" r:id="rId34"/>
    <p:sldId id="286" r:id="rId35"/>
    <p:sldId id="285" r:id="rId36"/>
    <p:sldId id="29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BF212-3220-48A6-9FBF-32F4E89A1BCA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8105D-1C71-436B-976F-52E98BDFF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173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105D-1C71-436B-976F-52E98BDFF20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28FA-9554-4B41-9BB7-BD12ECD2129C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D128-D572-41FF-ADED-AEEECA1620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28FA-9554-4B41-9BB7-BD12ECD2129C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D128-D572-41FF-ADED-AEEECA1620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28FA-9554-4B41-9BB7-BD12ECD2129C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D128-D572-41FF-ADED-AEEECA16203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28FA-9554-4B41-9BB7-BD12ECD2129C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D128-D572-41FF-ADED-AEEECA16203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28FA-9554-4B41-9BB7-BD12ECD2129C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D128-D572-41FF-ADED-AEEECA1620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28FA-9554-4B41-9BB7-BD12ECD2129C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D128-D572-41FF-ADED-AEEECA16203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28FA-9554-4B41-9BB7-BD12ECD2129C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D128-D572-41FF-ADED-AEEECA1620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28FA-9554-4B41-9BB7-BD12ECD2129C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D128-D572-41FF-ADED-AEEECA1620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28FA-9554-4B41-9BB7-BD12ECD2129C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D128-D572-41FF-ADED-AEEECA1620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28FA-9554-4B41-9BB7-BD12ECD2129C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D128-D572-41FF-ADED-AEEECA16203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28FA-9554-4B41-9BB7-BD12ECD2129C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D128-D572-41FF-ADED-AEEECA16203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E8628FA-9554-4B41-9BB7-BD12ECD2129C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41FD128-D572-41FF-ADED-AEEECA16203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../&#1088;&#1072;&#1079;&#1076;&#1072;&#1090;&#1086;&#1095;&#1085;&#1099;&#1081;%20&#1084;&#1072;&#1090;&#1077;&#1088;&#1080;&#1072;&#1083;/&#1092;&#1086;&#1088;&#1084;&#1080;&#1088;&#1086;&#1074;&#1072;&#1085;&#1080;&#1077;%20&#1090;&#1086;&#1083;&#1077;&#1088;&#1072;&#1085;&#1090;&#1085;&#1086;&#1089;&#1090;&#1080;/ezhik_dolzhen_bit_koluchim.avi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../&#1088;&#1072;&#1079;&#1076;&#1072;&#1090;&#1086;&#1095;&#1085;&#1099;&#1081;%20&#1084;&#1072;&#1090;&#1077;&#1088;&#1080;&#1072;&#1083;/&#1044;&#1086;&#1082;&#1091;&#1084;&#1077;&#1085;&#1090;&#1072;&#1083;&#1100;&#1085;&#1099;&#1081;%20&#1092;&#1080;&#1083;&#1100;&#1084;%20_&#1042;&#1084;&#1077;&#1089;&#1090;&#1077;_%20(&#1095;&#1072;&#1089;&#1090;&#1100;%201).mp4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060848"/>
            <a:ext cx="8208912" cy="390445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ОБРАЗОВАТЕЛЬНЫЕ И СОЦИАЛЬНЫЕ ПОТРЕБНОСТИ СТУДЕНТОВ </a:t>
            </a:r>
            <a:endParaRPr lang="ru-RU" sz="3600" b="1" dirty="0" smtClean="0">
              <a:solidFill>
                <a:schemeClr val="tx1"/>
              </a:solidFill>
            </a:endParaRPr>
          </a:p>
          <a:p>
            <a:r>
              <a:rPr lang="ru-RU" sz="3600" b="1" dirty="0" smtClean="0">
                <a:solidFill>
                  <a:schemeClr val="tx1"/>
                </a:solidFill>
              </a:rPr>
              <a:t>И </a:t>
            </a:r>
            <a:r>
              <a:rPr lang="ru-RU" sz="3600" b="1" dirty="0">
                <a:solidFill>
                  <a:schemeClr val="tx1"/>
                </a:solidFill>
              </a:rPr>
              <a:t>УЧАЩИХСЯ С ОГРАНИЧЕННЫМИ ВОЗМОЖНОСТЯМИ ЗДОРОВЬЯ </a:t>
            </a:r>
            <a:endParaRPr lang="ru-RU" sz="3600" dirty="0">
              <a:solidFill>
                <a:schemeClr val="tx1"/>
              </a:solidFill>
            </a:endParaRPr>
          </a:p>
          <a:p>
            <a:r>
              <a:rPr lang="ru-RU" sz="3600" b="1" dirty="0">
                <a:solidFill>
                  <a:schemeClr val="tx1"/>
                </a:solidFill>
              </a:rPr>
              <a:t>НА ЮГО-ВОСТОКЕ БЕЛОРУССКОГО ПОЛЕСЬЯ</a:t>
            </a:r>
            <a:endParaRPr lang="ru-RU" sz="3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78976"/>
            <a:ext cx="938213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42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На вопрос «Как вы считаете, адекватно ли вас оценивают ваши сокурсники</a:t>
            </a:r>
            <a:r>
              <a:rPr lang="ru-RU" dirty="0" smtClean="0"/>
              <a:t>?»   </a:t>
            </a:r>
            <a:r>
              <a:rPr lang="ru-RU" dirty="0"/>
              <a:t>52% опрошенных ответили «не всегда»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Потребность </a:t>
            </a:r>
            <a:r>
              <a:rPr lang="ru-RU" i="1" dirty="0"/>
              <a:t>в уважении к себе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00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35% студентов с ограниченными физическими возможностями при имеющихся трудностях в общении с окружающими не приемлют для себя дистанционную форму обучения, а желают работать в коллективе например, при выполнении сложного задания (74% опрошенных).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</a:t>
            </a:r>
            <a:r>
              <a:rPr lang="ru-RU" dirty="0" smtClean="0"/>
              <a:t>отребности в социальном общении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89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45% опрошенных студентов отметили, что им психологически комфортно обучаться в нашем университете.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Взаимоотношения студентов </a:t>
            </a:r>
            <a:r>
              <a:rPr lang="ru-RU" dirty="0"/>
              <a:t>и </a:t>
            </a:r>
            <a:r>
              <a:rPr lang="ru-RU" dirty="0" smtClean="0"/>
              <a:t>преподавателей</a:t>
            </a:r>
            <a:r>
              <a:rPr lang="ru-RU" dirty="0"/>
              <a:t>:</a:t>
            </a:r>
            <a:r>
              <a:rPr lang="ru-RU" dirty="0" smtClean="0"/>
              <a:t> </a:t>
            </a:r>
            <a:r>
              <a:rPr lang="ru-RU" dirty="0"/>
              <a:t>по мнению 73% респондентов, преподаватели «скорее справедливы» по отношению к ним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Потребности </a:t>
            </a:r>
            <a:r>
              <a:rPr lang="ru-RU" i="1" dirty="0"/>
              <a:t>в психологической безопасности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13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3310"/>
            <a:ext cx="7704856" cy="6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15% респондентов ответили, что  трудности в процессе обучения связаны с состоянием их здоровья.</a:t>
            </a:r>
          </a:p>
          <a:p>
            <a:pPr marL="0" indent="0">
              <a:buNone/>
            </a:pPr>
            <a:r>
              <a:rPr lang="ru-RU" dirty="0" smtClean="0"/>
              <a:t>41% студентов устают на занятиях </a:t>
            </a:r>
          </a:p>
          <a:p>
            <a:pPr marL="0" indent="0">
              <a:buNone/>
            </a:pPr>
            <a:r>
              <a:rPr lang="ru-RU" dirty="0" smtClean="0"/>
              <a:t> 20% желают обучаться по индивидуальной программе, </a:t>
            </a:r>
          </a:p>
          <a:p>
            <a:pPr marL="0" indent="0">
              <a:buNone/>
            </a:pPr>
            <a:r>
              <a:rPr lang="ru-RU" dirty="0" smtClean="0"/>
              <a:t>нуждаются в специализированных учебных пособиях и учебниках (из опрошенных студентов 18% имеют заболевания органов зрения, 18%  – нарушения функций опорно-двигательного аппарата).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Потребность в сохранении здоровья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56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640961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Потребность в педагогическом  сопровождении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36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96448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/>
              <a:t>Потребность в материально-техническом обеспечении учебного процесса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144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Школа должна дать детям:</a:t>
            </a:r>
          </a:p>
          <a:p>
            <a:r>
              <a:rPr lang="ru-RU" dirty="0" smtClean="0"/>
              <a:t>прочные </a:t>
            </a:r>
            <a:r>
              <a:rPr lang="ru-RU" dirty="0"/>
              <a:t>знания по предметам  – 20% ответов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умения пользоваться знаниями для решения жизненных задач </a:t>
            </a:r>
            <a:r>
              <a:rPr lang="ru-RU" dirty="0" smtClean="0"/>
              <a:t>-  </a:t>
            </a:r>
            <a:r>
              <a:rPr lang="ru-RU" dirty="0"/>
              <a:t>13%  учащихся, </a:t>
            </a:r>
            <a:endParaRPr lang="ru-RU" dirty="0" smtClean="0"/>
          </a:p>
          <a:p>
            <a:r>
              <a:rPr lang="ru-RU" dirty="0" smtClean="0"/>
              <a:t>опыт </a:t>
            </a:r>
            <a:r>
              <a:rPr lang="ru-RU" dirty="0"/>
              <a:t>общения с людьми  – 12%.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Потребность в получении качественного образования (школьники) </a:t>
            </a:r>
            <a:br>
              <a:rPr lang="ru-RU" sz="3600" dirty="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0680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04178"/>
            <a:ext cx="8114403" cy="615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100" b="1" i="1" dirty="0"/>
              <a:t>Потребности роста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51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04864"/>
            <a:ext cx="8236437" cy="3882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Планируют продолжить своё обучение в профессиональном лицее 32% - учащиеся Мозыря, </a:t>
            </a:r>
          </a:p>
          <a:p>
            <a:pPr marL="0" indent="0">
              <a:buNone/>
            </a:pPr>
            <a:r>
              <a:rPr lang="ru-RU" sz="2800" dirty="0" smtClean="0"/>
              <a:t>41% - учащиеся г. Калинковичи,</a:t>
            </a:r>
          </a:p>
          <a:p>
            <a:pPr marL="0" indent="0">
              <a:buNone/>
            </a:pPr>
            <a:r>
              <a:rPr lang="ru-RU" sz="2800" dirty="0" smtClean="0"/>
              <a:t> в колледже , техникуме – 29% и 33%, </a:t>
            </a:r>
          </a:p>
          <a:p>
            <a:pPr marL="0" indent="0">
              <a:buNone/>
            </a:pPr>
            <a:r>
              <a:rPr lang="ru-RU" sz="2800" dirty="0" smtClean="0"/>
              <a:t>в вузе – 18% и 22% соответственно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Продолжение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37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Практически </a:t>
            </a:r>
            <a:r>
              <a:rPr lang="ru-RU" dirty="0"/>
              <a:t>любая группа обучающихся в современной школе или университете является неоднородной (гетерогенной). Под термином «гетерогенность» понимают различия между людьми по признакам пола, возраста, этнической принадлежности, религии, состояния здоровья и т.д.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Гетерогенность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1883"/>
            <a:ext cx="21463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74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8064896" cy="411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Жизненные ценности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17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0794"/>
            <a:ext cx="7704856" cy="604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17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59344"/>
            <a:ext cx="7056784" cy="5466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/>
              <a:t>Потребности существования</a:t>
            </a:r>
          </a:p>
        </p:txBody>
      </p:sp>
    </p:spTree>
    <p:extLst>
      <p:ext uri="{BB962C8B-B14F-4D97-AF65-F5344CB8AC3E}">
        <p14:creationId xmlns:p14="http://schemas.microsoft.com/office/powerpoint/2010/main" val="207389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889583" cy="3147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/>
              <a:t>Потребность в психологической безопасности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2200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Состояние здоровья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73"/>
          <a:stretch/>
        </p:blipFill>
        <p:spPr bwMode="auto">
          <a:xfrm>
            <a:off x="467544" y="2204864"/>
            <a:ext cx="8059092" cy="219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0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568951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Анализ оснащенности школ для учащихся с ограниченными возможностями здоровья показал, что там имеются пандусы и лифты (4%); </a:t>
            </a:r>
          </a:p>
          <a:p>
            <a:pPr marL="0" indent="0">
              <a:buNone/>
            </a:pPr>
            <a:r>
              <a:rPr lang="ru-RU" dirty="0" smtClean="0"/>
              <a:t>удобная мебель и широкие проходы между партами (9%), удобная столовая (13%), </a:t>
            </a:r>
          </a:p>
          <a:p>
            <a:pPr marL="0" indent="0">
              <a:buNone/>
            </a:pPr>
            <a:r>
              <a:rPr lang="ru-RU" dirty="0" smtClean="0"/>
              <a:t>оборудования в кабинетах (7%), большой спортзал (16%), медицинский кабинет отмечен наибольшим количеством опрошенных (22%). </a:t>
            </a:r>
          </a:p>
          <a:p>
            <a:pPr marL="0" indent="0">
              <a:buNone/>
            </a:pPr>
            <a:r>
              <a:rPr lang="ru-RU" dirty="0" smtClean="0"/>
              <a:t>По мнению 8% учеников имеется специальная техника для </a:t>
            </a:r>
            <a:r>
              <a:rPr lang="ru-RU" dirty="0" err="1" smtClean="0"/>
              <a:t>слабослышаших</a:t>
            </a:r>
            <a:r>
              <a:rPr lang="ru-RU" dirty="0" smtClean="0"/>
              <a:t> и слабовидящих.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/>
              <a:t>Потребность в материально-техническом обеспечении учебного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5389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Дети </a:t>
            </a:r>
            <a:r>
              <a:rPr lang="ru-RU" dirty="0"/>
              <a:t>с ограниченными возможностями здоровья должны </a:t>
            </a:r>
            <a:r>
              <a:rPr lang="ru-RU" dirty="0" smtClean="0"/>
              <a:t>учиться:</a:t>
            </a:r>
          </a:p>
          <a:p>
            <a:r>
              <a:rPr lang="ru-RU" dirty="0" smtClean="0"/>
              <a:t> </a:t>
            </a:r>
            <a:r>
              <a:rPr lang="ru-RU" dirty="0"/>
              <a:t>в специализированной школе для детей с похожими проблемами (29%), </a:t>
            </a:r>
            <a:endParaRPr lang="ru-RU" dirty="0" smtClean="0"/>
          </a:p>
          <a:p>
            <a:r>
              <a:rPr lang="ru-RU" dirty="0" smtClean="0"/>
              <a:t>вместе </a:t>
            </a:r>
            <a:r>
              <a:rPr lang="ru-RU" dirty="0"/>
              <a:t>с другими детьми в обычной школе/гимназии/лицее (43%).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определились по данному вопросу 29% опрошенных.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Потребность в специальных условиях обучения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22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632848" cy="647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761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1" y="188640"/>
            <a:ext cx="8892480" cy="546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6533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18"/>
          <a:stretch/>
        </p:blipFill>
        <p:spPr bwMode="auto">
          <a:xfrm>
            <a:off x="251521" y="2060848"/>
            <a:ext cx="878497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596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32856"/>
            <a:ext cx="8280919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О</a:t>
            </a:r>
            <a:r>
              <a:rPr lang="ru-RU" b="1" dirty="0" smtClean="0"/>
              <a:t>граничение возможностей здоровья </a:t>
            </a:r>
            <a:r>
              <a:rPr lang="ru-RU" dirty="0" smtClean="0"/>
              <a:t>(ОВЗ) - любая утрата психической, физиологической или анатомической структуры или функции либо отклонение от них, влекущие полное или частичное ограничение способности или возможности осуществлять бытовую, социальную, профессиональную или иную деятельность способом и в объеме, которые считаются нормальными для человека при прочих равных возрастных, социальных и иных факторах.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ОВЗ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50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700808"/>
            <a:ext cx="8784975" cy="515719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200" dirty="0" smtClean="0"/>
              <a:t>•</a:t>
            </a:r>
            <a:r>
              <a:rPr lang="ru-RU" sz="1400" dirty="0"/>
              <a:t>	дети и молодые люди нуждаются в обучении вместе с другими детьми в обычной школе/гимназии/лицее при создании специальных условий;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/>
              <a:t>•	потребность в наличии выбора учреждения образования по месту жительства;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/>
              <a:t>•	потребность в моральной и психологической подготовке общества к инклюзивному образованию;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/>
              <a:t>•	потребность в качественном образовании и целенаправленной </a:t>
            </a:r>
            <a:r>
              <a:rPr lang="ru-RU" sz="1400" dirty="0" err="1"/>
              <a:t>профориентационной</a:t>
            </a:r>
            <a:r>
              <a:rPr lang="ru-RU" sz="1400" dirty="0"/>
              <a:t> подготовке;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/>
              <a:t>•	потребность в формировании ,умений пользоваться знаниями для решения жизненных задач;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/>
              <a:t>•	потребность в налаживании контакта и взаимопонимания с педагогами, одноклассниками, родителями;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/>
              <a:t>•	потребность в более внимательном отношении родителей к проблемам психического и физического здоровья свих детей;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/>
              <a:t>•	потребность в разрешении возникающих конфликтов с одноклассниками и учителями;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/>
              <a:t>•	потребность детей и родителей в поддержке и понимании общества, своего близкого окружения (родителей, сверстников, соседей</a:t>
            </a:r>
            <a:r>
              <a:rPr lang="ru-RU" sz="1400" dirty="0" smtClean="0"/>
              <a:t>);</a:t>
            </a:r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Образовательные </a:t>
            </a:r>
            <a:r>
              <a:rPr lang="ru-RU" sz="2800" dirty="0"/>
              <a:t>и социальные потребности детей и молодых людей с ОВЗ (ОПФР</a:t>
            </a:r>
            <a:r>
              <a:rPr lang="ru-RU" sz="2800" dirty="0" smtClean="0"/>
              <a:t>)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>(в том числе инвалидов</a:t>
            </a:r>
            <a:r>
              <a:rPr lang="ru-RU" sz="2800" dirty="0" smtClean="0"/>
              <a:t>)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9264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412776"/>
            <a:ext cx="8640960" cy="52565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•</a:t>
            </a:r>
            <a:r>
              <a:rPr lang="ru-RU" dirty="0"/>
              <a:t>	потребность в индивидуальном подходе при преодолении трудностей в обучении с устранением причин этих </a:t>
            </a:r>
            <a:r>
              <a:rPr lang="ru-RU" dirty="0" smtClean="0"/>
              <a:t>трудностей;</a:t>
            </a:r>
          </a:p>
          <a:p>
            <a:r>
              <a:rPr lang="ru-RU" dirty="0" smtClean="0"/>
              <a:t>потребность </a:t>
            </a:r>
            <a:r>
              <a:rPr lang="ru-RU" dirty="0"/>
              <a:t>в профессиональной психологической поддержке со стороны педагогов и психологов (диагностика возможностей и способностей, развивающие познавательную и личностную сферу индивидуальные и групповые занятия и тренинги);</a:t>
            </a:r>
          </a:p>
          <a:p>
            <a:pPr marL="0" indent="0">
              <a:buNone/>
            </a:pPr>
            <a:r>
              <a:rPr lang="ru-RU" dirty="0" smtClean="0"/>
              <a:t>•</a:t>
            </a:r>
            <a:r>
              <a:rPr lang="ru-RU" dirty="0"/>
              <a:t>	потребность родителей в повышении уровня знаний и умений в области воспитания ребёнка с ОВЗ;</a:t>
            </a:r>
          </a:p>
          <a:p>
            <a:pPr marL="0" indent="0">
              <a:buNone/>
            </a:pPr>
            <a:r>
              <a:rPr lang="ru-RU" dirty="0"/>
              <a:t>•	потребность в помощи волонтеров детям с ОВЗ (ОПФР)  </a:t>
            </a:r>
          </a:p>
          <a:p>
            <a:pPr marL="0" indent="0">
              <a:buNone/>
            </a:pPr>
            <a:r>
              <a:rPr lang="ru-RU" dirty="0"/>
              <a:t>•	потребность педагогов в специальной образовательной подготовке для работы с детьми и молодыми людьми с ОВЗ(в том числе инвалидов);</a:t>
            </a:r>
          </a:p>
          <a:p>
            <a:pPr marL="0" indent="0">
              <a:buNone/>
            </a:pPr>
            <a:r>
              <a:rPr lang="ru-RU" dirty="0"/>
              <a:t>•	потребность родителей в информации об успехах и о проблемах развития их детей;</a:t>
            </a:r>
          </a:p>
          <a:p>
            <a:pPr marL="0" indent="0">
              <a:buNone/>
            </a:pPr>
            <a:r>
              <a:rPr lang="ru-RU" dirty="0"/>
              <a:t>•	потребность в организации индивидуальных занятий;</a:t>
            </a:r>
          </a:p>
          <a:p>
            <a:pPr marL="0" indent="0">
              <a:buNone/>
            </a:pPr>
            <a:r>
              <a:rPr lang="ru-RU" dirty="0"/>
              <a:t>•	потребность в индивидуальном сопровождении части детей </a:t>
            </a:r>
            <a:r>
              <a:rPr lang="ru-RU" dirty="0" err="1"/>
              <a:t>тьютором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•	потребности части детей и молодых людей с ОВЗ в обучении по индивидуальным программам;</a:t>
            </a:r>
          </a:p>
          <a:p>
            <a:pPr marL="0" indent="0">
              <a:buNone/>
            </a:pPr>
            <a:r>
              <a:rPr lang="ru-RU" dirty="0"/>
              <a:t>•	потребности детей  и молодых людей с ОВЗ в специальных учебных пособиях, компьютерных обучающих и развивающих программах;</a:t>
            </a:r>
          </a:p>
          <a:p>
            <a:pPr marL="0" indent="0">
              <a:buNone/>
            </a:pPr>
            <a:r>
              <a:rPr lang="ru-RU" dirty="0"/>
              <a:t>•	</a:t>
            </a:r>
            <a:r>
              <a:rPr lang="ru-RU" dirty="0" smtClean="0"/>
              <a:t>потребность </a:t>
            </a:r>
            <a:r>
              <a:rPr lang="ru-RU" dirty="0"/>
              <a:t>в наличии в учреждении образования следующего оснащения: пандусы и лифты; удобная мебель и широкие проходы между партами; удобная столовая; оборудование в кабинетах; новые компьютеры и интерактивные доски; оборудование и другие условия для дистанционного обучения; большой спортзал; медицинский кабинет; специальная техника для </a:t>
            </a:r>
            <a:r>
              <a:rPr lang="ru-RU" dirty="0" err="1"/>
              <a:t>слабослышаших</a:t>
            </a:r>
            <a:r>
              <a:rPr lang="ru-RU" dirty="0"/>
              <a:t> и слабовидящих.</a:t>
            </a:r>
          </a:p>
          <a:p>
            <a:pPr marL="0" indent="0">
              <a:buNone/>
            </a:pPr>
            <a:r>
              <a:rPr lang="ru-RU" dirty="0"/>
              <a:t>•	</a:t>
            </a:r>
            <a:r>
              <a:rPr lang="ru-RU" dirty="0" smtClean="0"/>
              <a:t>потребность </a:t>
            </a:r>
            <a:r>
              <a:rPr lang="ru-RU" dirty="0"/>
              <a:t>в достаточной адресной материальной поддержке государством семей, имеющих детей и молодых людей с ОВЗ (в том числе инвалидов).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Образовательные и социальные потребности детей и молодых людей с ОВЗ (ОПФР)</a:t>
            </a:r>
            <a:br>
              <a:rPr lang="ru-RU" sz="2000" dirty="0"/>
            </a:br>
            <a:r>
              <a:rPr lang="ru-RU" sz="2000" dirty="0"/>
              <a:t> (в том числе инвалидов)</a:t>
            </a:r>
          </a:p>
        </p:txBody>
      </p:sp>
    </p:spTree>
    <p:extLst>
      <p:ext uri="{BB962C8B-B14F-4D97-AF65-F5344CB8AC3E}">
        <p14:creationId xmlns:p14="http://schemas.microsoft.com/office/powerpoint/2010/main" val="21492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</a:t>
            </a:r>
            <a:r>
              <a:rPr lang="ru-RU" dirty="0" smtClean="0"/>
              <a:t>тношение </a:t>
            </a:r>
            <a:r>
              <a:rPr lang="ru-RU" dirty="0"/>
              <a:t>«обычных» </a:t>
            </a:r>
            <a:r>
              <a:rPr lang="ru-RU" dirty="0" smtClean="0"/>
              <a:t>детей </a:t>
            </a:r>
            <a:r>
              <a:rPr lang="ru-RU" dirty="0"/>
              <a:t>к детям «</a:t>
            </a:r>
            <a:r>
              <a:rPr lang="ru-RU" dirty="0" smtClean="0"/>
              <a:t>необычным» развивается </a:t>
            </a:r>
            <a:r>
              <a:rPr lang="ru-RU" dirty="0"/>
              <a:t>в период </a:t>
            </a:r>
            <a:r>
              <a:rPr lang="ru-RU" b="1" dirty="0"/>
              <a:t>до пяти лет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>
                <a:hlinkClick r:id="rId2" action="ppaction://hlinkfile"/>
              </a:rPr>
              <a:t>..</a:t>
            </a:r>
            <a:r>
              <a:rPr lang="ru-RU" dirty="0"/>
              <a:t> «Ёжик должен быть колючим?» («Союзмульфильм»,1980г.)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252728"/>
          </a:xfrm>
        </p:spPr>
        <p:txBody>
          <a:bodyPr>
            <a:noAutofit/>
          </a:bodyPr>
          <a:lstStyle/>
          <a:p>
            <a:r>
              <a:rPr lang="ru-RU" sz="2800" b="1" i="1" dirty="0"/>
              <a:t>Потребность в моральной и психологической подготовке общества к инклюзивному образованию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1328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Autofit/>
          </a:bodyPr>
          <a:lstStyle/>
          <a:p>
            <a:r>
              <a:rPr lang="ru-RU" sz="2800" dirty="0"/>
              <a:t>Интеграцию и инклюзию можно рассматривать как две фазы одного процесса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064896" cy="496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7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93609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87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75467"/>
            <a:ext cx="8496943" cy="3450696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/>
              <a:t>Наличие</a:t>
            </a:r>
            <a:r>
              <a:rPr lang="ru-RU" dirty="0"/>
              <a:t> </a:t>
            </a:r>
            <a:r>
              <a:rPr lang="ru-RU" dirty="0" smtClean="0"/>
              <a:t>различных </a:t>
            </a:r>
            <a:r>
              <a:rPr lang="ru-RU" dirty="0"/>
              <a:t>барьеров окружающей среды может быть решающим фактором</a:t>
            </a:r>
            <a:r>
              <a:rPr lang="ru-RU" b="1" dirty="0"/>
              <a:t> в формировании инвалидности</a:t>
            </a:r>
            <a:r>
              <a:rPr lang="ru-RU" dirty="0"/>
              <a:t>, а </a:t>
            </a:r>
            <a:r>
              <a:rPr lang="ru-RU" b="1" dirty="0"/>
              <a:t>снятие</a:t>
            </a:r>
            <a:r>
              <a:rPr lang="ru-RU" dirty="0"/>
              <a:t> барьеров может </a:t>
            </a:r>
            <a:r>
              <a:rPr lang="ru-RU" b="1" dirty="0"/>
              <a:t>предупредить инвалидность </a:t>
            </a:r>
            <a:r>
              <a:rPr lang="ru-RU" dirty="0"/>
              <a:t>или привести к реабилитации при одном и том же изменении здоровья</a:t>
            </a:r>
          </a:p>
          <a:p>
            <a:pPr marL="0" indent="0">
              <a:buNone/>
            </a:pPr>
            <a:r>
              <a:rPr lang="ru-RU" dirty="0" smtClean="0">
                <a:hlinkClick r:id="rId2" action="ppaction://hlinkfile"/>
              </a:rPr>
              <a:t>..Документальный </a:t>
            </a:r>
            <a:r>
              <a:rPr lang="ru-RU" dirty="0" smtClean="0">
                <a:hlinkClick r:id="rId2" action="ppaction://hlinkfile"/>
              </a:rPr>
              <a:t>фильм </a:t>
            </a:r>
            <a:r>
              <a:rPr lang="ru-RU" dirty="0" smtClean="0">
                <a:hlinkClick r:id="rId2" action="ppaction://hlinkfile"/>
              </a:rPr>
              <a:t>_Вместе</a:t>
            </a:r>
            <a:r>
              <a:rPr lang="ru-RU" dirty="0" smtClean="0">
                <a:hlinkClick r:id="rId2" action="ppaction://hlinkfile"/>
              </a:rPr>
              <a:t>_ </a:t>
            </a:r>
            <a:r>
              <a:rPr lang="ru-RU" dirty="0" smtClean="0">
                <a:hlinkClick r:id="rId2" action="ppaction://hlinkfile"/>
              </a:rPr>
              <a:t>(Минск, 2012)</a:t>
            </a:r>
            <a:r>
              <a:rPr lang="ru-RU" dirty="0" smtClean="0">
                <a:hlinkClick r:id="rId2" action="ppaction://hlinkfile"/>
              </a:rPr>
              <a:t>.mp4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Ограничение жизнедеятельности является следствием не только изменения здоровья и нарушений,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но и ограничений в результате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барьеров окружающей среды</a:t>
            </a:r>
          </a:p>
        </p:txBody>
      </p:sp>
    </p:spTree>
    <p:extLst>
      <p:ext uri="{BB962C8B-B14F-4D97-AF65-F5344CB8AC3E}">
        <p14:creationId xmlns:p14="http://schemas.microsoft.com/office/powerpoint/2010/main" val="266545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472"/>
            <a:ext cx="8856984" cy="621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758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7" y="1988840"/>
            <a:ext cx="7524824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Лицо с особенностями психофизического развития (ОПФР) </a:t>
            </a:r>
            <a:r>
              <a:rPr lang="ru-RU" sz="2800" dirty="0" smtClean="0"/>
              <a:t>определяется в </a:t>
            </a:r>
            <a:r>
              <a:rPr lang="ru-RU" sz="2800" b="1" dirty="0" smtClean="0"/>
              <a:t>Кодексе об образовании Республики Беларусь </a:t>
            </a:r>
            <a:r>
              <a:rPr lang="ru-RU" sz="2800" dirty="0" smtClean="0"/>
              <a:t>как  лицо, «имеющее физические и (или) психические нарушения, которые ограничивают его социальную деятельность и препятствуют получению образования без создания для этого специальных условий» 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ОПФР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80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7740848" cy="4641379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Образовательные и социальные потребности обучающихся: </a:t>
            </a:r>
          </a:p>
          <a:p>
            <a:pPr marL="0" indent="0">
              <a:buNone/>
            </a:pPr>
            <a:r>
              <a:rPr lang="ru-RU" sz="2800" dirty="0" smtClean="0"/>
              <a:t>представления о возможностях удовлетворения их образовательных потребностей </a:t>
            </a:r>
          </a:p>
          <a:p>
            <a:pPr marL="0" indent="0">
              <a:buNone/>
            </a:pPr>
            <a:r>
              <a:rPr lang="ru-RU" sz="2800" dirty="0" smtClean="0"/>
              <a:t>(отношение к совместному обучению, потребность в качественном образовании, виды возможной педагогической поддержки; организационно-педагогические, учебно-методические, материально-технические потребности; ожидания, связанные с будущим образованием).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Предмет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10685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9" y="1916832"/>
            <a:ext cx="7596832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В соответствии с целями исследования выделены следующие группы потребностей: </a:t>
            </a:r>
          </a:p>
          <a:p>
            <a:pPr marL="0" indent="0">
              <a:buNone/>
            </a:pPr>
            <a:r>
              <a:rPr lang="ru-RU" sz="3200" dirty="0" smtClean="0"/>
              <a:t>1) потребности роста; </a:t>
            </a:r>
          </a:p>
          <a:p>
            <a:pPr marL="0" indent="0">
              <a:buNone/>
            </a:pPr>
            <a:r>
              <a:rPr lang="ru-RU" sz="3200" dirty="0" smtClean="0"/>
              <a:t>2) потребности связи; </a:t>
            </a:r>
          </a:p>
          <a:p>
            <a:pPr marL="0" indent="0">
              <a:buNone/>
            </a:pPr>
            <a:r>
              <a:rPr lang="ru-RU" sz="3200" dirty="0" smtClean="0"/>
              <a:t>3) потребности существования.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35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Ответы респондентов показывают, что диплом специалиста хотят получить 61% из них, </a:t>
            </a:r>
          </a:p>
          <a:p>
            <a:pPr marL="0" indent="0">
              <a:buNone/>
            </a:pPr>
            <a:r>
              <a:rPr lang="ru-RU" dirty="0" smtClean="0"/>
              <a:t>диплом бакалавра – 4%, </a:t>
            </a:r>
          </a:p>
          <a:p>
            <a:pPr marL="0" indent="0">
              <a:buNone/>
            </a:pPr>
            <a:r>
              <a:rPr lang="ru-RU" dirty="0" smtClean="0"/>
              <a:t>диплом магистра 13%, </a:t>
            </a:r>
          </a:p>
          <a:p>
            <a:pPr marL="0" indent="0">
              <a:buNone/>
            </a:pPr>
            <a:r>
              <a:rPr lang="ru-RU" dirty="0" smtClean="0"/>
              <a:t>диплом кандидата наук – 22%.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Потребность в получении качественного образования (студенты)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90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И</a:t>
            </a:r>
            <a:r>
              <a:rPr lang="ru-RU" dirty="0" smtClean="0"/>
              <a:t>нтерес к обучению в вузе выразили 57% опрошенных. </a:t>
            </a:r>
          </a:p>
          <a:p>
            <a:pPr marL="0" indent="0">
              <a:buNone/>
            </a:pPr>
            <a:r>
              <a:rPr lang="ru-RU" dirty="0" smtClean="0"/>
              <a:t>Самостоятельно выбирать задания и уровень заданий иногда имеют возможность 65% студентов. По мнению 59% опрошенных респондентов они «иногда» имеют возможность раскрыть свои творческие способности.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Потребность </a:t>
            </a:r>
            <a:r>
              <a:rPr lang="ru-RU" i="1" dirty="0"/>
              <a:t>в творческой реализации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20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57" y="1844824"/>
            <a:ext cx="878253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Жизненные </a:t>
            </a:r>
            <a:r>
              <a:rPr lang="ru-RU" i="1" dirty="0" smtClean="0"/>
              <a:t>ценности</a:t>
            </a:r>
            <a:r>
              <a:rPr lang="ru-RU" i="1" dirty="0"/>
              <a:t> </a:t>
            </a:r>
            <a:r>
              <a:rPr lang="ru-RU" i="1" dirty="0" smtClean="0"/>
              <a:t>как индикатор потребностей </a:t>
            </a:r>
            <a:r>
              <a:rPr lang="ru-RU" i="1" dirty="0"/>
              <a:t>роста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27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121</TotalTime>
  <Words>815</Words>
  <Application>Microsoft Office PowerPoint</Application>
  <PresentationFormat>Экран (4:3)</PresentationFormat>
  <Paragraphs>97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Волна</vt:lpstr>
      <vt:lpstr>Презентация PowerPoint</vt:lpstr>
      <vt:lpstr>Гетерогенность</vt:lpstr>
      <vt:lpstr>ОВЗ</vt:lpstr>
      <vt:lpstr>ОПФР</vt:lpstr>
      <vt:lpstr>Предмет исследования</vt:lpstr>
      <vt:lpstr>Презентация PowerPoint</vt:lpstr>
      <vt:lpstr>Потребность в получении качественного образования (студенты)</vt:lpstr>
      <vt:lpstr>Потребность в творческой реализации</vt:lpstr>
      <vt:lpstr>Жизненные ценности как индикатор потребностей роста</vt:lpstr>
      <vt:lpstr>Потребность в уважении к себе</vt:lpstr>
      <vt:lpstr>Потребности в социальном общении</vt:lpstr>
      <vt:lpstr>Потребности в психологической безопасности</vt:lpstr>
      <vt:lpstr>Презентация PowerPoint</vt:lpstr>
      <vt:lpstr>Потребность в сохранении здоровья</vt:lpstr>
      <vt:lpstr>Потребность в педагогическом  сопровождении</vt:lpstr>
      <vt:lpstr>Потребность в материально-техническом обеспечении учебного процесса</vt:lpstr>
      <vt:lpstr>Потребность в получении качественного образования (школьники)  </vt:lpstr>
      <vt:lpstr>Потребности роста </vt:lpstr>
      <vt:lpstr>Продолжение образования</vt:lpstr>
      <vt:lpstr>Жизненные ценности</vt:lpstr>
      <vt:lpstr>Презентация PowerPoint</vt:lpstr>
      <vt:lpstr>Потребности существования</vt:lpstr>
      <vt:lpstr>Потребность в психологической безопасности</vt:lpstr>
      <vt:lpstr>Состояние здоровья</vt:lpstr>
      <vt:lpstr>Потребность в материально-техническом обеспечении учебного процесса</vt:lpstr>
      <vt:lpstr>Потребность в специальных условиях обучения</vt:lpstr>
      <vt:lpstr>Презентация PowerPoint</vt:lpstr>
      <vt:lpstr>Презентация PowerPoint</vt:lpstr>
      <vt:lpstr>Презентация PowerPoint</vt:lpstr>
      <vt:lpstr>Образовательные и социальные потребности детей и молодых людей с ОВЗ (ОПФР)  (в том числе инвалидов) </vt:lpstr>
      <vt:lpstr>Образовательные и социальные потребности детей и молодых людей с ОВЗ (ОПФР)  (в том числе инвалидов)</vt:lpstr>
      <vt:lpstr>Потребность в моральной и психологической подготовке общества к инклюзивному образованию </vt:lpstr>
      <vt:lpstr>Интеграцию и инклюзию можно рассматривать как две фазы одного процесса</vt:lpstr>
      <vt:lpstr>Презентация PowerPoint</vt:lpstr>
      <vt:lpstr>Ограничение жизнедеятельности является следствием не только изменения здоровья и нарушений,  но и ограничений в результате  барьеров окружающей среды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2014-11-25T06:52:03Z</dcterms:created>
  <dcterms:modified xsi:type="dcterms:W3CDTF">2014-11-27T17:11:21Z</dcterms:modified>
</cp:coreProperties>
</file>