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xls" ContentType="application/vnd.ms-excel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theme/themeOverride1.xml" ContentType="application/vnd.openxmlformats-officedocument.themeOverr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  <p:sldMasterId id="2147483756" r:id="rId2"/>
    <p:sldMasterId id="2147483864" r:id="rId3"/>
  </p:sldMasterIdLst>
  <p:notesMasterIdLst>
    <p:notesMasterId r:id="rId28"/>
  </p:notesMasterIdLst>
  <p:sldIdLst>
    <p:sldId id="257" r:id="rId4"/>
    <p:sldId id="433" r:id="rId5"/>
    <p:sldId id="435" r:id="rId6"/>
    <p:sldId id="445" r:id="rId7"/>
    <p:sldId id="395" r:id="rId8"/>
    <p:sldId id="408" r:id="rId9"/>
    <p:sldId id="399" r:id="rId10"/>
    <p:sldId id="481" r:id="rId11"/>
    <p:sldId id="482" r:id="rId12"/>
    <p:sldId id="397" r:id="rId13"/>
    <p:sldId id="455" r:id="rId14"/>
    <p:sldId id="449" r:id="rId15"/>
    <p:sldId id="483" r:id="rId16"/>
    <p:sldId id="448" r:id="rId17"/>
    <p:sldId id="447" r:id="rId18"/>
    <p:sldId id="452" r:id="rId19"/>
    <p:sldId id="484" r:id="rId20"/>
    <p:sldId id="453" r:id="rId21"/>
    <p:sldId id="450" r:id="rId22"/>
    <p:sldId id="485" r:id="rId23"/>
    <p:sldId id="486" r:id="rId24"/>
    <p:sldId id="487" r:id="rId25"/>
    <p:sldId id="488" r:id="rId26"/>
    <p:sldId id="474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80"/>
    <a:srgbClr val="0099FF"/>
    <a:srgbClr val="008000"/>
    <a:srgbClr val="009900"/>
    <a:srgbClr val="666699"/>
    <a:srgbClr val="663300"/>
    <a:srgbClr val="FF9999"/>
    <a:srgbClr val="33CC33"/>
    <a:srgbClr val="FFFF66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574" autoAdjust="0"/>
    <p:restoredTop sz="99297" autoAdjust="0"/>
  </p:normalViewPr>
  <p:slideViewPr>
    <p:cSldViewPr>
      <p:cViewPr>
        <p:scale>
          <a:sx n="70" d="100"/>
          <a:sy n="70" d="100"/>
        </p:scale>
        <p:origin x="-1284" y="-2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Client\&#1056;&#1072;&#1073;&#1086;&#1095;&#1080;&#1081;%20&#1089;&#1090;&#1086;&#1083;\&#1050;&#1085;&#1080;&#1075;&#1072;1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2.xlsx"/><Relationship Id="rId1" Type="http://schemas.openxmlformats.org/officeDocument/2006/relationships/themeOverride" Target="../theme/themeOverride1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5.xlsx"/><Relationship Id="rId1" Type="http://schemas.openxmlformats.org/officeDocument/2006/relationships/themeOverride" Target="../theme/themeOverride2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20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5.5349893555370733E-2"/>
          <c:w val="0.75968989556716093"/>
          <c:h val="0.92558315592561546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813576484611108"/>
          <c:y val="0"/>
          <c:w val="0.293814576158206"/>
          <c:h val="0.97440618459810757"/>
        </c:manualLayout>
      </c:layout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zero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0099FF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008080"/>
              </a:solidFill>
            </c:spPr>
          </c:dPt>
          <c:dPt>
            <c:idx val="1"/>
            <c:invertIfNegative val="0"/>
            <c:bubble3D val="0"/>
            <c:spPr>
              <a:solidFill>
                <a:srgbClr val="008080"/>
              </a:solidFill>
            </c:spPr>
          </c:dPt>
          <c:dPt>
            <c:idx val="2"/>
            <c:invertIfNegative val="0"/>
            <c:bubble3D val="0"/>
            <c:spPr>
              <a:solidFill>
                <a:srgbClr val="008080"/>
              </a:solidFill>
            </c:spPr>
          </c:dPt>
          <c:dPt>
            <c:idx val="3"/>
            <c:invertIfNegative val="0"/>
            <c:bubble3D val="0"/>
            <c:spPr>
              <a:solidFill>
                <a:srgbClr val="008080"/>
              </a:solidFill>
            </c:spPr>
          </c:dPt>
          <c:dLbls>
            <c:dLbl>
              <c:idx val="0"/>
              <c:layout>
                <c:manualLayout>
                  <c:x val="1.4414313526830655E-2"/>
                  <c:y val="-6.79114460410943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9219084702440901E-2"/>
                  <c:y val="-7.6060819566025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562544626992122E-2"/>
                  <c:y val="-4.88962411495879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562544626992122E-2"/>
                  <c:y val="-2.9881036258081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15.09.2011 г.</c:v>
                </c:pt>
                <c:pt idx="1">
                  <c:v>15.09.2012 г.</c:v>
                </c:pt>
                <c:pt idx="2">
                  <c:v>15.09.2013 г.</c:v>
                </c:pt>
                <c:pt idx="3">
                  <c:v>15.09.2014 г.</c:v>
                </c:pt>
              </c:strCache>
            </c:strRef>
          </c:cat>
          <c:val>
            <c:numRef>
              <c:f>Лист1!$B$2:$B$5</c:f>
              <c:numCache>
                <c:formatCode>#,##0</c:formatCode>
                <c:ptCount val="4"/>
                <c:pt idx="0">
                  <c:v>130759</c:v>
                </c:pt>
                <c:pt idx="1">
                  <c:v>131717</c:v>
                </c:pt>
                <c:pt idx="2">
                  <c:v>134974</c:v>
                </c:pt>
                <c:pt idx="3">
                  <c:v>136673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44116352"/>
        <c:axId val="144133120"/>
        <c:axId val="0"/>
      </c:bar3DChart>
      <c:catAx>
        <c:axId val="14411635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20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44133120"/>
        <c:crosses val="autoZero"/>
        <c:auto val="1"/>
        <c:lblAlgn val="ctr"/>
        <c:lblOffset val="100"/>
        <c:noMultiLvlLbl val="0"/>
      </c:catAx>
      <c:valAx>
        <c:axId val="144133120"/>
        <c:scaling>
          <c:orientation val="minMax"/>
        </c:scaling>
        <c:delete val="1"/>
        <c:axPos val="l"/>
        <c:majorGridlines/>
        <c:numFmt formatCode="#,##0" sourceLinked="1"/>
        <c:majorTickMark val="out"/>
        <c:minorTickMark val="none"/>
        <c:tickLblPos val="nextTo"/>
        <c:crossAx val="1441163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Дошкольники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-1.4974751233091501E-2"/>
                  <c:y val="5.112153400024798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6.8492929048876083E-3"/>
                  <c:y val="2.67226200455841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1.5410909035997102E-2"/>
                  <c:y val="8.016786013675286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2.0547878714662817E-2"/>
                  <c:y val="8.016786013675286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2009/2010 уч.г.</c:v>
                </c:pt>
                <c:pt idx="1">
                  <c:v>2010/2011 уч.г.</c:v>
                </c:pt>
                <c:pt idx="2">
                  <c:v>2011/2012 уч.г.</c:v>
                </c:pt>
                <c:pt idx="3">
                  <c:v>2012/2013 уч.г.</c:v>
                </c:pt>
                <c:pt idx="4">
                  <c:v>2013/2014 уч.г.</c:v>
                </c:pt>
                <c:pt idx="5">
                  <c:v>2014/2015 уч.г.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1330</c:v>
                </c:pt>
                <c:pt idx="1">
                  <c:v>1324</c:v>
                </c:pt>
                <c:pt idx="2">
                  <c:v>1490</c:v>
                </c:pt>
                <c:pt idx="3">
                  <c:v>1341</c:v>
                </c:pt>
                <c:pt idx="4">
                  <c:v>1356</c:v>
                </c:pt>
                <c:pt idx="5">
                  <c:v>1391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Школьники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7123232262218981E-2"/>
                  <c:y val="2.67226200455841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198626258355328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3698585809775217E-2"/>
                  <c:y val="-5.344524009116829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198626258355328E-2"/>
                  <c:y val="-8.016786013675298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"/>
                  <c:y val="2.67226200455841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3.4246464524437955E-3"/>
                  <c:y val="-1.33613100227920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2009/2010 уч.г.</c:v>
                </c:pt>
                <c:pt idx="1">
                  <c:v>2010/2011 уч.г.</c:v>
                </c:pt>
                <c:pt idx="2">
                  <c:v>2011/2012 уч.г.</c:v>
                </c:pt>
                <c:pt idx="3">
                  <c:v>2012/2013 уч.г.</c:v>
                </c:pt>
                <c:pt idx="4">
                  <c:v>2013/2014 уч.г.</c:v>
                </c:pt>
                <c:pt idx="5">
                  <c:v>2014/2015 уч.г.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1178</c:v>
                </c:pt>
                <c:pt idx="1">
                  <c:v>1334</c:v>
                </c:pt>
                <c:pt idx="2">
                  <c:v>1408</c:v>
                </c:pt>
                <c:pt idx="3">
                  <c:v>1246</c:v>
                </c:pt>
                <c:pt idx="4">
                  <c:v>1498</c:v>
                </c:pt>
                <c:pt idx="5">
                  <c:v>1525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44452224"/>
        <c:axId val="144486784"/>
      </c:barChart>
      <c:catAx>
        <c:axId val="14445222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8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44486784"/>
        <c:crosses val="autoZero"/>
        <c:auto val="1"/>
        <c:lblAlgn val="ctr"/>
        <c:lblOffset val="100"/>
        <c:noMultiLvlLbl val="0"/>
      </c:catAx>
      <c:valAx>
        <c:axId val="144486784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144452224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600"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3756030870591742E-2"/>
          <c:y val="6.9798002879836132E-2"/>
          <c:w val="0.50108859768441605"/>
          <c:h val="0.7612336111582306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1"/>
          <c:dPt>
            <c:idx val="0"/>
            <c:bubble3D val="0"/>
            <c:explosion val="0"/>
            <c:spPr>
              <a:solidFill>
                <a:srgbClr val="0070C0"/>
              </a:solidFill>
            </c:spPr>
          </c:dPt>
          <c:dPt>
            <c:idx val="1"/>
            <c:bubble3D val="0"/>
            <c:spPr>
              <a:solidFill>
                <a:srgbClr val="FF6600"/>
              </a:solidFill>
            </c:spPr>
          </c:dPt>
          <c:dPt>
            <c:idx val="2"/>
            <c:bubble3D val="0"/>
            <c:spPr>
              <a:solidFill>
                <a:srgbClr val="00B0F0"/>
              </a:solidFill>
            </c:spPr>
          </c:dPt>
          <c:dPt>
            <c:idx val="3"/>
            <c:bubble3D val="0"/>
            <c:spPr>
              <a:solidFill>
                <a:srgbClr val="FF0066"/>
              </a:solidFill>
            </c:spPr>
          </c:dPt>
          <c:dPt>
            <c:idx val="4"/>
            <c:bubble3D val="0"/>
            <c:spPr>
              <a:solidFill>
                <a:srgbClr val="669900"/>
              </a:solidFill>
            </c:spPr>
          </c:dPt>
          <c:dPt>
            <c:idx val="5"/>
            <c:bubble3D val="0"/>
            <c:spPr>
              <a:solidFill>
                <a:srgbClr val="9999FF"/>
              </a:solidFill>
            </c:spPr>
          </c:dPt>
          <c:dPt>
            <c:idx val="6"/>
            <c:bubble3D val="0"/>
            <c:spPr>
              <a:solidFill>
                <a:srgbClr val="92D050"/>
              </a:solidFill>
            </c:spPr>
          </c:dPt>
          <c:dPt>
            <c:idx val="7"/>
            <c:bubble3D val="0"/>
            <c:spPr>
              <a:solidFill>
                <a:srgbClr val="666699"/>
              </a:solidFill>
            </c:spPr>
          </c:dPt>
          <c:dPt>
            <c:idx val="8"/>
            <c:bubble3D val="0"/>
            <c:spPr>
              <a:solidFill>
                <a:srgbClr val="663300"/>
              </a:solidFill>
            </c:spPr>
          </c:dPt>
          <c:dLbls>
            <c:dLbl>
              <c:idx val="0"/>
              <c:layout>
                <c:manualLayout>
                  <c:x val="-0.10021031924640648"/>
                  <c:y val="5.49671497416395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6.8375589806760919E-4"/>
                  <c:y val="-9.05943388445698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Лист1!$A$2:$A$10</c:f>
              <c:strCache>
                <c:ptCount val="9"/>
                <c:pt idx="0">
                  <c:v>с нарушениями речи</c:v>
                </c:pt>
                <c:pt idx="1">
                  <c:v>с нарушением слуха</c:v>
                </c:pt>
                <c:pt idx="2">
                  <c:v>с нарушением психического развития </c:v>
                </c:pt>
                <c:pt idx="3">
                  <c:v>с детским аутизмом</c:v>
                </c:pt>
                <c:pt idx="4">
                  <c:v>с интеллектуальной недостаточностью</c:v>
                </c:pt>
                <c:pt idx="5">
                  <c:v>с нарушениями функций опорно-двигательного аппарата</c:v>
                </c:pt>
                <c:pt idx="6">
                  <c:v>с нарушениями зрения</c:v>
                </c:pt>
                <c:pt idx="7">
                  <c:v>с тяжелыми и (или) множественнымии физическими и (или) психическими нарушениями</c:v>
                </c:pt>
                <c:pt idx="8">
                  <c:v>с другими нарушениями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2111</c:v>
                </c:pt>
                <c:pt idx="1">
                  <c:v>28</c:v>
                </c:pt>
                <c:pt idx="2">
                  <c:v>327</c:v>
                </c:pt>
                <c:pt idx="3">
                  <c:v>16</c:v>
                </c:pt>
                <c:pt idx="4">
                  <c:v>179</c:v>
                </c:pt>
                <c:pt idx="5">
                  <c:v>31</c:v>
                </c:pt>
                <c:pt idx="6">
                  <c:v>161</c:v>
                </c:pt>
                <c:pt idx="7">
                  <c:v>14</c:v>
                </c:pt>
                <c:pt idx="8">
                  <c:v>49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r"/>
      <c:legendEntry>
        <c:idx val="0"/>
        <c:txPr>
          <a:bodyPr/>
          <a:lstStyle/>
          <a:p>
            <a:pPr>
              <a:defRPr sz="1400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400"/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400"/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1400"/>
            </a:pPr>
            <a:endParaRPr lang="ru-RU"/>
          </a:p>
        </c:txPr>
      </c:legendEntry>
      <c:legendEntry>
        <c:idx val="4"/>
        <c:txPr>
          <a:bodyPr/>
          <a:lstStyle/>
          <a:p>
            <a:pPr>
              <a:defRPr sz="1400"/>
            </a:pPr>
            <a:endParaRPr lang="ru-RU"/>
          </a:p>
        </c:txPr>
      </c:legendEntry>
      <c:legendEntry>
        <c:idx val="5"/>
        <c:txPr>
          <a:bodyPr/>
          <a:lstStyle/>
          <a:p>
            <a:pPr>
              <a:defRPr sz="1400"/>
            </a:pPr>
            <a:endParaRPr lang="ru-RU"/>
          </a:p>
        </c:txPr>
      </c:legendEntry>
      <c:legendEntry>
        <c:idx val="6"/>
        <c:txPr>
          <a:bodyPr/>
          <a:lstStyle/>
          <a:p>
            <a:pPr>
              <a:defRPr sz="1400"/>
            </a:pPr>
            <a:endParaRPr lang="ru-RU"/>
          </a:p>
        </c:txPr>
      </c:legendEntry>
      <c:legendEntry>
        <c:idx val="7"/>
        <c:txPr>
          <a:bodyPr/>
          <a:lstStyle/>
          <a:p>
            <a:pPr>
              <a:defRPr sz="1400"/>
            </a:pPr>
            <a:endParaRPr lang="ru-RU"/>
          </a:p>
        </c:txPr>
      </c:legendEntry>
      <c:legendEntry>
        <c:idx val="8"/>
        <c:txPr>
          <a:bodyPr/>
          <a:lstStyle/>
          <a:p>
            <a:pPr>
              <a:lnSpc>
                <a:spcPct val="150000"/>
              </a:lnSpc>
              <a:defRPr sz="1400"/>
            </a:pPr>
            <a:endParaRPr lang="ru-RU"/>
          </a:p>
        </c:txPr>
      </c:legendEntry>
      <c:layout>
        <c:manualLayout>
          <c:xMode val="edge"/>
          <c:yMode val="edge"/>
          <c:x val="0.52502391351008371"/>
          <c:y val="1.3496867062196439E-3"/>
          <c:w val="0.46608730406207088"/>
          <c:h val="0.9818335680836172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2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6699FF"/>
            </a:solidFill>
          </c:spPr>
          <c:invertIfNegative val="0"/>
          <c:dLbls>
            <c:txPr>
              <a:bodyPr/>
              <a:lstStyle/>
              <a:p>
                <a:pPr>
                  <a:defRPr sz="15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Лист1!$A$2:$A$12</c:f>
              <c:strCache>
                <c:ptCount val="11"/>
                <c:pt idx="0">
                  <c:v>2003/04 уч.г.</c:v>
                </c:pt>
                <c:pt idx="1">
                  <c:v>2004/05 уч.г.</c:v>
                </c:pt>
                <c:pt idx="2">
                  <c:v>2005/06 уч.г.</c:v>
                </c:pt>
                <c:pt idx="3">
                  <c:v>2006/07 уч.г.</c:v>
                </c:pt>
                <c:pt idx="4">
                  <c:v>2007/08 уч.г.</c:v>
                </c:pt>
                <c:pt idx="5">
                  <c:v>2008/09 уч.г.</c:v>
                </c:pt>
                <c:pt idx="6">
                  <c:v>2009/10 уч.г.</c:v>
                </c:pt>
                <c:pt idx="7">
                  <c:v>2010/11 уч.г.</c:v>
                </c:pt>
                <c:pt idx="8">
                  <c:v>2011/12 уч.г.</c:v>
                </c:pt>
                <c:pt idx="9">
                  <c:v>2012/13 уч.г.</c:v>
                </c:pt>
                <c:pt idx="10">
                  <c:v>2013/14 уч.г.</c:v>
                </c:pt>
              </c:strCache>
            </c:strRef>
          </c:cat>
          <c:val>
            <c:numRef>
              <c:f>Лист1!$B$2:$B$12</c:f>
              <c:numCache>
                <c:formatCode>General</c:formatCode>
                <c:ptCount val="11"/>
                <c:pt idx="0">
                  <c:v>2047</c:v>
                </c:pt>
                <c:pt idx="1">
                  <c:v>2031</c:v>
                </c:pt>
                <c:pt idx="2">
                  <c:v>1950</c:v>
                </c:pt>
                <c:pt idx="3">
                  <c:v>2331</c:v>
                </c:pt>
                <c:pt idx="4">
                  <c:v>2067</c:v>
                </c:pt>
                <c:pt idx="5">
                  <c:v>2568</c:v>
                </c:pt>
                <c:pt idx="6">
                  <c:v>3489</c:v>
                </c:pt>
                <c:pt idx="7">
                  <c:v>2206</c:v>
                </c:pt>
                <c:pt idx="8">
                  <c:v>2315</c:v>
                </c:pt>
                <c:pt idx="9">
                  <c:v>2647</c:v>
                </c:pt>
                <c:pt idx="10">
                  <c:v>3195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pyramid"/>
        <c:axId val="89612288"/>
        <c:axId val="89613824"/>
        <c:axId val="104118016"/>
      </c:bar3DChart>
      <c:catAx>
        <c:axId val="8961228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5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89613824"/>
        <c:crosses val="autoZero"/>
        <c:auto val="1"/>
        <c:lblAlgn val="ctr"/>
        <c:lblOffset val="100"/>
        <c:noMultiLvlLbl val="0"/>
      </c:catAx>
      <c:valAx>
        <c:axId val="89613824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one"/>
        <c:crossAx val="89612288"/>
        <c:crosses val="autoZero"/>
        <c:crossBetween val="between"/>
      </c:valAx>
      <c:serAx>
        <c:axId val="104118016"/>
        <c:scaling>
          <c:orientation val="minMax"/>
        </c:scaling>
        <c:delete val="1"/>
        <c:axPos val="b"/>
        <c:majorTickMark val="out"/>
        <c:minorTickMark val="none"/>
        <c:tickLblPos val="none"/>
        <c:crossAx val="89613824"/>
        <c:crosses val="autoZero"/>
      </c:ser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ПКПП ДУ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8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2012/2013 уч.г.</c:v>
                </c:pt>
                <c:pt idx="1">
                  <c:v>2013/2014 уч.г.</c:v>
                </c:pt>
                <c:pt idx="2">
                  <c:v>2014/2015 уч.г.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27</c:v>
                </c:pt>
                <c:pt idx="1">
                  <c:v>27</c:v>
                </c:pt>
                <c:pt idx="2">
                  <c:v>26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ПКПП ОШ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8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2012/2013 уч.г.</c:v>
                </c:pt>
                <c:pt idx="1">
                  <c:v>2013/2014 уч.г.</c:v>
                </c:pt>
                <c:pt idx="2">
                  <c:v>2014/2015 уч.г.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26</c:v>
                </c:pt>
                <c:pt idx="1">
                  <c:v>22</c:v>
                </c:pt>
                <c:pt idx="2">
                  <c:v>19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Интегрированные классы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8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2012/2013 уч.г.</c:v>
                </c:pt>
                <c:pt idx="1">
                  <c:v>2013/2014 уч.г.</c:v>
                </c:pt>
                <c:pt idx="2">
                  <c:v>2014/2015 уч.г.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102</c:v>
                </c:pt>
                <c:pt idx="1">
                  <c:v>101</c:v>
                </c:pt>
                <c:pt idx="2">
                  <c:v>90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Специальные классы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8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2012/2013 уч.г.</c:v>
                </c:pt>
                <c:pt idx="1">
                  <c:v>2013/2014 уч.г.</c:v>
                </c:pt>
                <c:pt idx="2">
                  <c:v>2014/2015 уч.г.</c:v>
                </c:pt>
              </c:strCache>
            </c:str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2</c:v>
                </c:pt>
                <c:pt idx="1">
                  <c:v>2</c:v>
                </c:pt>
                <c:pt idx="2">
                  <c:v>2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Специальные группы в ДУ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3.0148596974505209E-3"/>
                  <c:y val="-1.926940140439040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014859697450631E-3"/>
                  <c:y val="-1.926940140439040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2012/2013 уч.г.</c:v>
                </c:pt>
                <c:pt idx="1">
                  <c:v>2013/2014 уч.г.</c:v>
                </c:pt>
                <c:pt idx="2">
                  <c:v>2014/2015 уч.г.</c:v>
                </c:pt>
              </c:strCache>
            </c:strRef>
          </c:cat>
          <c:val>
            <c:numRef>
              <c:f>Лист1!$F$2:$F$4</c:f>
              <c:numCache>
                <c:formatCode>General</c:formatCode>
                <c:ptCount val="3"/>
                <c:pt idx="0">
                  <c:v>16</c:v>
                </c:pt>
                <c:pt idx="1">
                  <c:v>15</c:v>
                </c:pt>
                <c:pt idx="2">
                  <c:v>12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Интегрированные группы в ДУ</c:v>
                </c:pt>
              </c:strCache>
            </c:strRef>
          </c:tx>
          <c:invertIfNegative val="0"/>
          <c:dLbls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11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2012/2013 уч.г.</c:v>
                </c:pt>
                <c:pt idx="1">
                  <c:v>2013/2014 уч.г.</c:v>
                </c:pt>
                <c:pt idx="2">
                  <c:v>2014/2015 уч.г.</c:v>
                </c:pt>
              </c:strCache>
            </c:strRef>
          </c:cat>
          <c:val>
            <c:numRef>
              <c:f>Лист1!$G$2:$G$4</c:f>
              <c:numCache>
                <c:formatCode>General</c:formatCode>
                <c:ptCount val="3"/>
                <c:pt idx="0">
                  <c:v>6</c:v>
                </c:pt>
                <c:pt idx="1">
                  <c:v>6</c:v>
                </c:pt>
                <c:pt idx="2">
                  <c:v>11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Специальные ДУ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8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2012/2013 уч.г.</c:v>
                </c:pt>
                <c:pt idx="1">
                  <c:v>2013/2014 уч.г.</c:v>
                </c:pt>
                <c:pt idx="2">
                  <c:v>2014/2015 уч.г.</c:v>
                </c:pt>
              </c:strCache>
            </c:strRef>
          </c:cat>
          <c:val>
            <c:numRef>
              <c:f>Лист1!$H$2:$H$4</c:f>
              <c:numCache>
                <c:formatCode>General</c:formatCode>
                <c:ptCount val="3"/>
                <c:pt idx="0">
                  <c:v>2</c:v>
                </c:pt>
                <c:pt idx="1">
                  <c:v>2</c:v>
                </c:pt>
                <c:pt idx="2">
                  <c:v>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59098752"/>
        <c:axId val="159100288"/>
      </c:barChart>
      <c:catAx>
        <c:axId val="15909875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8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59100288"/>
        <c:crosses val="autoZero"/>
        <c:auto val="1"/>
        <c:lblAlgn val="ctr"/>
        <c:lblOffset val="100"/>
        <c:noMultiLvlLbl val="0"/>
      </c:catAx>
      <c:valAx>
        <c:axId val="1591002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5909875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7.0108544444729389E-3"/>
          <c:y val="0.78346086035601359"/>
          <c:w val="0.9844708612623273"/>
          <c:h val="0.20208708859069419"/>
        </c:manualLayout>
      </c:layout>
      <c:overlay val="0"/>
      <c:txPr>
        <a:bodyPr/>
        <a:lstStyle/>
        <a:p>
          <a:pPr>
            <a:defRPr sz="14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ПКПП ДУ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dLbl>
              <c:idx val="0"/>
              <c:layout>
                <c:manualLayout>
                  <c:x val="1.746019525422644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9.5237428659417124E-3"/>
                  <c:y val="-5.351359823909272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1111033343598645E-2"/>
                  <c:y val="-5.351359823909272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2012/13 уч.г.</c:v>
                </c:pt>
                <c:pt idx="1">
                  <c:v>2013/14 уч.г.</c:v>
                </c:pt>
                <c:pt idx="2">
                  <c:v>2014/15 уч.г.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27</c:v>
                </c:pt>
                <c:pt idx="1">
                  <c:v>26</c:v>
                </c:pt>
                <c:pt idx="2">
                  <c:v>26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Специальные группы в ДУ</c:v>
                </c:pt>
              </c:strCache>
            </c:strRef>
          </c:tx>
          <c:spPr>
            <a:solidFill>
              <a:srgbClr val="FFFF66"/>
            </a:solidFill>
          </c:spPr>
          <c:invertIfNegative val="0"/>
          <c:dLbls>
            <c:dLbl>
              <c:idx val="0"/>
              <c:layout>
                <c:manualLayout>
                  <c:x val="2.2222066687197291E-2"/>
                  <c:y val="-5.351149148745940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2222066687197291E-2"/>
                  <c:y val="-1.3377872871864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4285614298912567E-2"/>
                  <c:y val="2.675574574372974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2012/13 уч.г.</c:v>
                </c:pt>
                <c:pt idx="1">
                  <c:v>2013/14 уч.г.</c:v>
                </c:pt>
                <c:pt idx="2">
                  <c:v>2014/15 уч.г.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16</c:v>
                </c:pt>
                <c:pt idx="1">
                  <c:v>15</c:v>
                </c:pt>
                <c:pt idx="2">
                  <c:v>12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Интегрированные группы в ДУ</c:v>
                </c:pt>
              </c:strCache>
            </c:strRef>
          </c:tx>
          <c:spPr>
            <a:solidFill>
              <a:srgbClr val="CC3300"/>
            </a:solidFill>
          </c:spPr>
          <c:invertIfNegative val="0"/>
          <c:dLbls>
            <c:dLbl>
              <c:idx val="0"/>
              <c:layout>
                <c:manualLayout>
                  <c:x val="1.1111033343598645E-2"/>
                  <c:y val="-1.87290220206107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1111033343598645E-2"/>
                  <c:y val="-5.351149148745940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7460195254226443E-2"/>
                  <c:y val="-5.351149148745940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2012/13 уч.г.</c:v>
                </c:pt>
                <c:pt idx="1">
                  <c:v>2013/14 уч.г.</c:v>
                </c:pt>
                <c:pt idx="2">
                  <c:v>2014/15 уч.г.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6</c:v>
                </c:pt>
                <c:pt idx="1">
                  <c:v>6</c:v>
                </c:pt>
                <c:pt idx="2">
                  <c:v>11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91875200"/>
        <c:axId val="91876736"/>
        <c:axId val="0"/>
      </c:bar3DChart>
      <c:catAx>
        <c:axId val="9187520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91876736"/>
        <c:crosses val="autoZero"/>
        <c:auto val="1"/>
        <c:lblAlgn val="ctr"/>
        <c:lblOffset val="100"/>
        <c:noMultiLvlLbl val="0"/>
      </c:catAx>
      <c:valAx>
        <c:axId val="91876736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one"/>
        <c:crossAx val="9187520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6997606315966363"/>
          <c:y val="0.18640454181944163"/>
          <c:w val="0.32050019397439616"/>
          <c:h val="0.60311074519176056"/>
        </c:manualLayout>
      </c:layout>
      <c:overlay val="0"/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088184147303176"/>
          <c:y val="2.7058631159237703E-2"/>
          <c:w val="0.82461513278445464"/>
          <c:h val="0.5742066753070947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лица с интеллектуальной недостаточностью,определяемые в профессионально-технические училища</c:v>
                </c:pt>
              </c:strCache>
            </c:strRef>
          </c:tx>
          <c:spPr>
            <a:solidFill>
              <a:srgbClr val="008AF2"/>
            </a:solidFill>
          </c:spPr>
          <c:invertIfNegative val="0"/>
          <c:cat>
            <c:strRef>
              <c:f>Лист1!$A$2:$A$5</c:f>
              <c:strCache>
                <c:ptCount val="4"/>
                <c:pt idx="0">
                  <c:v>2010/2011 уч.год</c:v>
                </c:pt>
                <c:pt idx="1">
                  <c:v>2011/12 уч.год</c:v>
                </c:pt>
                <c:pt idx="2">
                  <c:v>2012/13 уч.год</c:v>
                </c:pt>
                <c:pt idx="3">
                  <c:v>2013/14 уч.год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14</c:v>
                </c:pt>
                <c:pt idx="1">
                  <c:v>13</c:v>
                </c:pt>
                <c:pt idx="2">
                  <c:v>7</c:v>
                </c:pt>
                <c:pt idx="3">
                  <c:v>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лица с тяжелыми множественными нарушениями развития, определяемые в территориальные центры социального обслуживания</c:v>
                </c:pt>
              </c:strCache>
            </c:strRef>
          </c:tx>
          <c:spPr>
            <a:solidFill>
              <a:srgbClr val="FF3300"/>
            </a:solidFill>
          </c:spPr>
          <c:invertIfNegative val="0"/>
          <c:cat>
            <c:strRef>
              <c:f>Лист1!$A$2:$A$5</c:f>
              <c:strCache>
                <c:ptCount val="4"/>
                <c:pt idx="0">
                  <c:v>2010/2011 уч.год</c:v>
                </c:pt>
                <c:pt idx="1">
                  <c:v>2011/12 уч.год</c:v>
                </c:pt>
                <c:pt idx="2">
                  <c:v>2012/13 уч.год</c:v>
                </c:pt>
                <c:pt idx="3">
                  <c:v>2013/14 уч.год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6</c:v>
                </c:pt>
                <c:pt idx="1">
                  <c:v>14</c:v>
                </c:pt>
                <c:pt idx="2">
                  <c:v>0</c:v>
                </c:pt>
                <c:pt idx="3">
                  <c:v>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69034880"/>
        <c:axId val="169099264"/>
        <c:axId val="0"/>
      </c:bar3DChart>
      <c:catAx>
        <c:axId val="16903488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69099264"/>
        <c:crosses val="autoZero"/>
        <c:auto val="1"/>
        <c:lblAlgn val="ctr"/>
        <c:lblOffset val="100"/>
        <c:noMultiLvlLbl val="0"/>
      </c:catAx>
      <c:valAx>
        <c:axId val="16909926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6903488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7.9670917067265729E-2"/>
          <c:y val="0.67979957080448217"/>
          <c:w val="0.88729096608805169"/>
          <c:h val="0.27306607292543311"/>
        </c:manualLayout>
      </c:layout>
      <c:overlay val="0"/>
      <c:txPr>
        <a:bodyPr/>
        <a:lstStyle/>
        <a:p>
          <a:pPr>
            <a:defRPr sz="14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FD1369-9184-426F-AEE6-0E3D3907E6B6}" type="datetimeFigureOut">
              <a:rPr lang="ru-RU" smtClean="0"/>
              <a:pPr/>
              <a:t>09.02.2015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0436B0-27DA-4BC0-AD8E-3572786874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75863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2978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382979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382980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2400">
                <a:latin typeface="Times New Roman" pitchFamily="18" charset="0"/>
              </a:endParaRPr>
            </a:p>
          </p:txBody>
        </p:sp>
        <p:grpSp>
          <p:nvGrpSpPr>
            <p:cNvPr id="382981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382982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382983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382984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382985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382986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382987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382988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382989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382990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382991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</p:grpSp>
      </p:grpSp>
      <p:sp>
        <p:nvSpPr>
          <p:cNvPr id="382992" name="Rectangle 16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1FC38D92-4CAB-4DE2-B742-32D5692FB876}" type="datetimeFigureOut">
              <a:rPr lang="ru-RU" smtClean="0"/>
              <a:pPr/>
              <a:t>09.02.2015</a:t>
            </a:fld>
            <a:endParaRPr lang="ru-RU"/>
          </a:p>
        </p:txBody>
      </p:sp>
      <p:sp>
        <p:nvSpPr>
          <p:cNvPr id="382993" name="Rectangle 1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82994" name="Rectangle 1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1D9435E7-01E3-4A84-B325-EDE593A3E32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82995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382996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D9435E7-01E3-4A84-B325-EDE593A3E32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1FC38D92-4CAB-4DE2-B742-32D5692FB876}" type="datetimeFigureOut">
              <a:rPr lang="ru-RU" smtClean="0"/>
              <a:pPr/>
              <a:t>09.02.2015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3452874"/>
      </p:ext>
    </p:extLst>
  </p:cSld>
  <p:clrMapOvr>
    <a:masterClrMapping/>
  </p:clrMapOvr>
  <p:transition spd="med">
    <p:strips dir="l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D9435E7-01E3-4A84-B325-EDE593A3E32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1FC38D92-4CAB-4DE2-B742-32D5692FB876}" type="datetimeFigureOut">
              <a:rPr lang="ru-RU" smtClean="0"/>
              <a:pPr/>
              <a:t>09.02.2015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8965760"/>
      </p:ext>
    </p:extLst>
  </p:cSld>
  <p:clrMapOvr>
    <a:masterClrMapping/>
  </p:clrMapOvr>
  <p:transition spd="med">
    <p:strips dir="l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1A38F7-EFC2-402A-9AA9-F6AF0F10125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1238916"/>
      </p:ext>
    </p:extLst>
  </p:cSld>
  <p:clrMapOvr>
    <a:masterClrMapping/>
  </p:clrMapOvr>
  <p:transition spd="med">
    <p:strips dir="l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4E5477-B510-45D8-BFA9-7ED70CE74FF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284578"/>
      </p:ext>
    </p:extLst>
  </p:cSld>
  <p:clrMapOvr>
    <a:masterClrMapping/>
  </p:clrMapOvr>
  <p:transition spd="med">
    <p:strips dir="l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402F39-1B45-4A74-94DF-B5090C7612A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2491559"/>
      </p:ext>
    </p:extLst>
  </p:cSld>
  <p:clrMapOvr>
    <a:masterClrMapping/>
  </p:clrMapOvr>
  <p:transition spd="med">
    <p:strips dir="ld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F4CB53-CE97-4FCA-A3A7-54163DB10A5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2802310"/>
      </p:ext>
    </p:extLst>
  </p:cSld>
  <p:clrMapOvr>
    <a:masterClrMapping/>
  </p:clrMapOvr>
  <p:transition spd="med">
    <p:strips dir="ld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046C90-52B7-4CE0-9E86-5D514560633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0474413"/>
      </p:ext>
    </p:extLst>
  </p:cSld>
  <p:clrMapOvr>
    <a:masterClrMapping/>
  </p:clrMapOvr>
  <p:transition spd="med">
    <p:strips dir="ld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956C2F-6042-4154-B24C-F2029409A51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4877139"/>
      </p:ext>
    </p:extLst>
  </p:cSld>
  <p:clrMapOvr>
    <a:masterClrMapping/>
  </p:clrMapOvr>
  <p:transition spd="med">
    <p:strips dir="ld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A461BC-829F-4BD6-A0C5-4B75B4C1B79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8085584"/>
      </p:ext>
    </p:extLst>
  </p:cSld>
  <p:clrMapOvr>
    <a:masterClrMapping/>
  </p:clrMapOvr>
  <p:transition spd="med">
    <p:strips dir="ld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EAABC6-C69A-4B91-8452-D508DD929A3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2026463"/>
      </p:ext>
    </p:extLst>
  </p:cSld>
  <p:clrMapOvr>
    <a:masterClrMapping/>
  </p:clrMapOvr>
  <p:transition spd="med">
    <p:strips dir="l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D9435E7-01E3-4A84-B325-EDE593A3E32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1FC38D92-4CAB-4DE2-B742-32D5692FB876}" type="datetimeFigureOut">
              <a:rPr lang="ru-RU" smtClean="0"/>
              <a:pPr/>
              <a:t>09.02.2015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2511018"/>
      </p:ext>
    </p:extLst>
  </p:cSld>
  <p:clrMapOvr>
    <a:masterClrMapping/>
  </p:clrMapOvr>
  <p:transition spd="med">
    <p:strips dir="ld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9CC359-6233-4985-B5C2-515E4CECB98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9121635"/>
      </p:ext>
    </p:extLst>
  </p:cSld>
  <p:clrMapOvr>
    <a:masterClrMapping/>
  </p:clrMapOvr>
  <p:transition spd="med">
    <p:strips dir="ld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B7766E-7365-42B0-9181-7D1A14A063C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6718143"/>
      </p:ext>
    </p:extLst>
  </p:cSld>
  <p:clrMapOvr>
    <a:masterClrMapping/>
  </p:clrMapOvr>
  <p:transition spd="med">
    <p:strips dir="ld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6F996A-C6AC-42CC-AA70-78C603AE5E6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77524"/>
      </p:ext>
    </p:extLst>
  </p:cSld>
  <p:clrMapOvr>
    <a:masterClrMapping/>
  </p:clrMapOvr>
  <p:transition spd="med">
    <p:strips dir="ld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2978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382979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ru-RU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82980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382981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382982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82983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82984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82985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82986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82987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82988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82989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82990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82991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</p:grpSp>
      <p:sp>
        <p:nvSpPr>
          <p:cNvPr id="382992" name="Rectangle 16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1FC38D92-4CAB-4DE2-B742-32D5692FB876}" type="datetimeFigureOut">
              <a:rPr lang="ru-RU" smtClean="0">
                <a:solidFill>
                  <a:srgbClr val="000000"/>
                </a:solidFill>
              </a:rPr>
              <a:pPr/>
              <a:t>09.02.2015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382993" name="Rectangle 1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82994" name="Rectangle 1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1D9435E7-01E3-4A84-B325-EDE593A3E322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382995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382996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4160410218"/>
      </p:ext>
    </p:extLst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D9435E7-01E3-4A84-B325-EDE593A3E322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1FC38D92-4CAB-4DE2-B742-32D5692FB876}" type="datetimeFigureOut">
              <a:rPr lang="ru-RU" smtClean="0">
                <a:solidFill>
                  <a:srgbClr val="000000"/>
                </a:solidFill>
              </a:rPr>
              <a:pPr/>
              <a:t>09.02.2015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0846973"/>
      </p:ext>
    </p:extLst>
  </p:cSld>
  <p:clrMapOvr>
    <a:masterClrMapping/>
  </p:clrMapOvr>
  <p:transition spd="med">
    <p:strips dir="ld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D9435E7-01E3-4A84-B325-EDE593A3E322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1FC38D92-4CAB-4DE2-B742-32D5692FB876}" type="datetimeFigureOut">
              <a:rPr lang="ru-RU" smtClean="0">
                <a:solidFill>
                  <a:srgbClr val="000000"/>
                </a:solidFill>
              </a:rPr>
              <a:pPr/>
              <a:t>09.02.2015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359137"/>
      </p:ext>
    </p:extLst>
  </p:cSld>
  <p:clrMapOvr>
    <a:masterClrMapping/>
  </p:clrMapOvr>
  <p:transition spd="med">
    <p:strips dir="ld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D9435E7-01E3-4A84-B325-EDE593A3E322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1FC38D92-4CAB-4DE2-B742-32D5692FB876}" type="datetimeFigureOut">
              <a:rPr lang="ru-RU" smtClean="0">
                <a:solidFill>
                  <a:srgbClr val="000000"/>
                </a:solidFill>
              </a:rPr>
              <a:pPr/>
              <a:t>09.02.2015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6066431"/>
      </p:ext>
    </p:extLst>
  </p:cSld>
  <p:clrMapOvr>
    <a:masterClrMapping/>
  </p:clrMapOvr>
  <p:transition spd="med">
    <p:strips dir="ld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D9435E7-01E3-4A84-B325-EDE593A3E322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Дата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1FC38D92-4CAB-4DE2-B742-32D5692FB876}" type="datetimeFigureOut">
              <a:rPr lang="ru-RU" smtClean="0">
                <a:solidFill>
                  <a:srgbClr val="000000"/>
                </a:solidFill>
              </a:rPr>
              <a:pPr/>
              <a:t>09.02.2015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3325002"/>
      </p:ext>
    </p:extLst>
  </p:cSld>
  <p:clrMapOvr>
    <a:masterClrMapping/>
  </p:clrMapOvr>
  <p:transition spd="med">
    <p:strips dir="ld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D9435E7-01E3-4A84-B325-EDE593A3E322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1FC38D92-4CAB-4DE2-B742-32D5692FB876}" type="datetimeFigureOut">
              <a:rPr lang="ru-RU" smtClean="0">
                <a:solidFill>
                  <a:srgbClr val="000000"/>
                </a:solidFill>
              </a:rPr>
              <a:pPr/>
              <a:t>09.02.2015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8845794"/>
      </p:ext>
    </p:extLst>
  </p:cSld>
  <p:clrMapOvr>
    <a:masterClrMapping/>
  </p:clrMapOvr>
  <p:transition spd="med">
    <p:strips dir="ld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D9435E7-01E3-4A84-B325-EDE593A3E322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1FC38D92-4CAB-4DE2-B742-32D5692FB876}" type="datetimeFigureOut">
              <a:rPr lang="ru-RU" smtClean="0">
                <a:solidFill>
                  <a:srgbClr val="000000"/>
                </a:solidFill>
              </a:rPr>
              <a:pPr/>
              <a:t>09.02.2015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6630985"/>
      </p:ext>
    </p:extLst>
  </p:cSld>
  <p:clrMapOvr>
    <a:masterClrMapping/>
  </p:clrMapOvr>
  <p:transition spd="med">
    <p:strips dir="l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D9435E7-01E3-4A84-B325-EDE593A3E32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1FC38D92-4CAB-4DE2-B742-32D5692FB876}" type="datetimeFigureOut">
              <a:rPr lang="ru-RU" smtClean="0"/>
              <a:pPr/>
              <a:t>09.02.2015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124794"/>
      </p:ext>
    </p:extLst>
  </p:cSld>
  <p:clrMapOvr>
    <a:masterClrMapping/>
  </p:clrMapOvr>
  <p:transition spd="med">
    <p:strips dir="ld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D9435E7-01E3-4A84-B325-EDE593A3E322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1FC38D92-4CAB-4DE2-B742-32D5692FB876}" type="datetimeFigureOut">
              <a:rPr lang="ru-RU" smtClean="0">
                <a:solidFill>
                  <a:srgbClr val="000000"/>
                </a:solidFill>
              </a:rPr>
              <a:pPr/>
              <a:t>09.02.2015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9894057"/>
      </p:ext>
    </p:extLst>
  </p:cSld>
  <p:clrMapOvr>
    <a:masterClrMapping/>
  </p:clrMapOvr>
  <p:transition spd="med">
    <p:strips dir="ld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D9435E7-01E3-4A84-B325-EDE593A3E322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1FC38D92-4CAB-4DE2-B742-32D5692FB876}" type="datetimeFigureOut">
              <a:rPr lang="ru-RU" smtClean="0">
                <a:solidFill>
                  <a:srgbClr val="000000"/>
                </a:solidFill>
              </a:rPr>
              <a:pPr/>
              <a:t>09.02.2015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6371711"/>
      </p:ext>
    </p:extLst>
  </p:cSld>
  <p:clrMapOvr>
    <a:masterClrMapping/>
  </p:clrMapOvr>
  <p:transition spd="med">
    <p:strips dir="ld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D9435E7-01E3-4A84-B325-EDE593A3E322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1FC38D92-4CAB-4DE2-B742-32D5692FB876}" type="datetimeFigureOut">
              <a:rPr lang="ru-RU" smtClean="0">
                <a:solidFill>
                  <a:srgbClr val="000000"/>
                </a:solidFill>
              </a:rPr>
              <a:pPr/>
              <a:t>09.02.2015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3011826"/>
      </p:ext>
    </p:extLst>
  </p:cSld>
  <p:clrMapOvr>
    <a:masterClrMapping/>
  </p:clrMapOvr>
  <p:transition spd="med">
    <p:strips dir="ld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D9435E7-01E3-4A84-B325-EDE593A3E322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1FC38D92-4CAB-4DE2-B742-32D5692FB876}" type="datetimeFigureOut">
              <a:rPr lang="ru-RU" smtClean="0">
                <a:solidFill>
                  <a:srgbClr val="000000"/>
                </a:solidFill>
              </a:rPr>
              <a:pPr/>
              <a:t>09.02.2015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9646458"/>
      </p:ext>
    </p:extLst>
  </p:cSld>
  <p:clrMapOvr>
    <a:masterClrMapping/>
  </p:clrMapOvr>
  <p:transition spd="med">
    <p:strips dir="l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D9435E7-01E3-4A84-B325-EDE593A3E32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1FC38D92-4CAB-4DE2-B742-32D5692FB876}" type="datetimeFigureOut">
              <a:rPr lang="ru-RU" smtClean="0"/>
              <a:pPr/>
              <a:t>09.02.2015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5245198"/>
      </p:ext>
    </p:extLst>
  </p:cSld>
  <p:clrMapOvr>
    <a:masterClrMapping/>
  </p:clrMapOvr>
  <p:transition spd="med">
    <p:strips dir="l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D9435E7-01E3-4A84-B325-EDE593A3E32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Дата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1FC38D92-4CAB-4DE2-B742-32D5692FB876}" type="datetimeFigureOut">
              <a:rPr lang="ru-RU" smtClean="0"/>
              <a:pPr/>
              <a:t>09.02.2015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000257"/>
      </p:ext>
    </p:extLst>
  </p:cSld>
  <p:clrMapOvr>
    <a:masterClrMapping/>
  </p:clrMapOvr>
  <p:transition spd="med">
    <p:strips dir="l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D9435E7-01E3-4A84-B325-EDE593A3E32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1FC38D92-4CAB-4DE2-B742-32D5692FB876}" type="datetimeFigureOut">
              <a:rPr lang="ru-RU" smtClean="0"/>
              <a:pPr/>
              <a:t>09.02.2015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2668730"/>
      </p:ext>
    </p:extLst>
  </p:cSld>
  <p:clrMapOvr>
    <a:masterClrMapping/>
  </p:clrMapOvr>
  <p:transition spd="med">
    <p:strips dir="l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D9435E7-01E3-4A84-B325-EDE593A3E32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1FC38D92-4CAB-4DE2-B742-32D5692FB876}" type="datetimeFigureOut">
              <a:rPr lang="ru-RU" smtClean="0"/>
              <a:pPr/>
              <a:t>09.02.2015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0717612"/>
      </p:ext>
    </p:extLst>
  </p:cSld>
  <p:clrMapOvr>
    <a:masterClrMapping/>
  </p:clrMapOvr>
  <p:transition spd="med">
    <p:strips dir="l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D9435E7-01E3-4A84-B325-EDE593A3E32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1FC38D92-4CAB-4DE2-B742-32D5692FB876}" type="datetimeFigureOut">
              <a:rPr lang="ru-RU" smtClean="0"/>
              <a:pPr/>
              <a:t>09.02.2015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2042732"/>
      </p:ext>
    </p:extLst>
  </p:cSld>
  <p:clrMapOvr>
    <a:masterClrMapping/>
  </p:clrMapOvr>
  <p:transition spd="med">
    <p:strips dir="l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D9435E7-01E3-4A84-B325-EDE593A3E32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1FC38D92-4CAB-4DE2-B742-32D5692FB876}" type="datetimeFigureOut">
              <a:rPr lang="ru-RU" smtClean="0"/>
              <a:pPr/>
              <a:t>09.02.2015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8608152"/>
      </p:ext>
    </p:extLst>
  </p:cSld>
  <p:clrMapOvr>
    <a:masterClrMapping/>
  </p:clrMapOvr>
  <p:transition spd="med">
    <p:strips dir="l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954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endParaRPr lang="ru-RU"/>
          </a:p>
        </p:txBody>
      </p:sp>
      <p:sp>
        <p:nvSpPr>
          <p:cNvPr id="381955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Black" pitchFamily="34" charset="0"/>
              </a:defRPr>
            </a:lvl1pPr>
          </a:lstStyle>
          <a:p>
            <a:fld id="{1D9435E7-01E3-4A84-B325-EDE593A3E322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381956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381957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381958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381959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schemeClr val="hlink"/>
                </a:solidFill>
              </a:endParaRPr>
            </a:p>
          </p:txBody>
        </p:sp>
        <p:sp>
          <p:nvSpPr>
            <p:cNvPr id="381960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schemeClr val="hlink"/>
                </a:solidFill>
              </a:endParaRPr>
            </a:p>
          </p:txBody>
        </p:sp>
        <p:sp>
          <p:nvSpPr>
            <p:cNvPr id="381961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schemeClr val="accent2"/>
                </a:solidFill>
              </a:endParaRPr>
            </a:p>
          </p:txBody>
        </p:sp>
        <p:sp>
          <p:nvSpPr>
            <p:cNvPr id="381962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schemeClr val="hlink"/>
                </a:solidFill>
              </a:endParaRPr>
            </a:p>
          </p:txBody>
        </p:sp>
        <p:sp>
          <p:nvSpPr>
            <p:cNvPr id="381963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381964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schemeClr val="accent2"/>
                </a:solidFill>
              </a:endParaRPr>
            </a:p>
          </p:txBody>
        </p:sp>
        <p:sp>
          <p:nvSpPr>
            <p:cNvPr id="381965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schemeClr val="accent2"/>
                </a:solidFill>
              </a:endParaRPr>
            </a:p>
          </p:txBody>
        </p:sp>
      </p:grpSp>
      <p:sp>
        <p:nvSpPr>
          <p:cNvPr id="381966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81967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81968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fld id="{1FC38D92-4CAB-4DE2-B742-32D5692FB876}" type="datetimeFigureOut">
              <a:rPr lang="ru-RU" smtClean="0"/>
              <a:pPr/>
              <a:t>09.02.2015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 spd="med">
    <p:strips dir="ld"/>
  </p:transition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86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860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3860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3860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AD9522A-D7BC-4AE1-A42D-0A329BC22431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ransition spd="med">
    <p:strips dir="ld"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954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81955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Black" pitchFamily="34" charset="0"/>
              </a:defRPr>
            </a:lvl1pPr>
          </a:lstStyle>
          <a:p>
            <a:fld id="{1D9435E7-01E3-4A84-B325-EDE593A3E322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grpSp>
        <p:nvGrpSpPr>
          <p:cNvPr id="381956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381957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ru-RU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81958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81959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srgbClr val="666699"/>
                </a:solidFill>
              </a:endParaRPr>
            </a:p>
          </p:txBody>
        </p:sp>
        <p:sp>
          <p:nvSpPr>
            <p:cNvPr id="381960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srgbClr val="666699"/>
                </a:solidFill>
              </a:endParaRPr>
            </a:p>
          </p:txBody>
        </p:sp>
        <p:sp>
          <p:nvSpPr>
            <p:cNvPr id="381961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srgbClr val="9999CC"/>
                </a:solidFill>
              </a:endParaRPr>
            </a:p>
          </p:txBody>
        </p:sp>
        <p:sp>
          <p:nvSpPr>
            <p:cNvPr id="381962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srgbClr val="666699"/>
                </a:solidFill>
              </a:endParaRPr>
            </a:p>
          </p:txBody>
        </p:sp>
        <p:sp>
          <p:nvSpPr>
            <p:cNvPr id="381963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81964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srgbClr val="9999CC"/>
                </a:solidFill>
              </a:endParaRPr>
            </a:p>
          </p:txBody>
        </p:sp>
        <p:sp>
          <p:nvSpPr>
            <p:cNvPr id="381965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srgbClr val="9999CC"/>
                </a:solidFill>
              </a:endParaRPr>
            </a:p>
          </p:txBody>
        </p:sp>
      </p:grpSp>
      <p:sp>
        <p:nvSpPr>
          <p:cNvPr id="381966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81967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81968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fld id="{1FC38D92-4CAB-4DE2-B742-32D5692FB876}" type="datetimeFigureOut">
              <a:rPr lang="ru-RU" smtClean="0">
                <a:solidFill>
                  <a:srgbClr val="000000"/>
                </a:solidFill>
              </a:rPr>
              <a:pPr/>
              <a:t>09.02.2015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5681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ransition spd="med">
    <p:strips dir="ld"/>
  </p:transition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_____Microsoft_Excel_97-20031.xls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0" y="1556792"/>
            <a:ext cx="9144000" cy="19442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400" b="1" i="1" dirty="0" smtClean="0">
                <a:solidFill>
                  <a:srgbClr val="031C99"/>
                </a:solidFill>
                <a:latin typeface="Times New Roman" pitchFamily="18" charset="0"/>
                <a:cs typeface="Times New Roman" pitchFamily="18" charset="0"/>
              </a:rPr>
              <a:t>Современное состояние </a:t>
            </a:r>
          </a:p>
          <a:p>
            <a:r>
              <a:rPr lang="ru-RU" sz="3400" b="1" i="1" dirty="0" smtClean="0">
                <a:solidFill>
                  <a:srgbClr val="031C99"/>
                </a:solidFill>
                <a:latin typeface="Times New Roman" pitchFamily="18" charset="0"/>
                <a:cs typeface="Times New Roman" pitchFamily="18" charset="0"/>
              </a:rPr>
              <a:t>образовательной интеграции </a:t>
            </a:r>
          </a:p>
          <a:p>
            <a:r>
              <a:rPr lang="ru-RU" sz="3400" b="1" i="1" dirty="0" smtClean="0">
                <a:solidFill>
                  <a:srgbClr val="031C99"/>
                </a:solidFill>
                <a:latin typeface="Times New Roman" pitchFamily="18" charset="0"/>
                <a:cs typeface="Times New Roman" pitchFamily="18" charset="0"/>
              </a:rPr>
              <a:t>в учреждениях образования </a:t>
            </a:r>
          </a:p>
          <a:p>
            <a:r>
              <a:rPr lang="ru-RU" sz="3400" b="1" i="1" dirty="0" smtClean="0">
                <a:solidFill>
                  <a:srgbClr val="031C99"/>
                </a:solidFill>
                <a:latin typeface="Times New Roman" pitchFamily="18" charset="0"/>
                <a:cs typeface="Times New Roman" pitchFamily="18" charset="0"/>
              </a:rPr>
              <a:t>Мозырского района</a:t>
            </a:r>
            <a:endParaRPr lang="ru-RU" sz="3400" b="1" i="1" dirty="0">
              <a:solidFill>
                <a:srgbClr val="031C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374483" y="4221088"/>
            <a:ext cx="4318248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400" b="1" i="1" dirty="0">
              <a:solidFill>
                <a:srgbClr val="031C99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74483" y="4813950"/>
            <a:ext cx="461272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err="1" smtClean="0">
                <a:solidFill>
                  <a:srgbClr val="031C99"/>
                </a:solidFill>
              </a:rPr>
              <a:t>Хомутовская</a:t>
            </a:r>
            <a:r>
              <a:rPr lang="ru-RU" b="1" i="1" dirty="0" smtClean="0">
                <a:solidFill>
                  <a:srgbClr val="031C99"/>
                </a:solidFill>
              </a:rPr>
              <a:t> Людмила Адамовна,</a:t>
            </a:r>
            <a:endParaRPr lang="ru-RU" b="1" i="1" dirty="0" smtClean="0">
              <a:solidFill>
                <a:srgbClr val="031C99"/>
              </a:solidFill>
            </a:endParaRPr>
          </a:p>
          <a:p>
            <a:r>
              <a:rPr lang="ru-RU" i="1" dirty="0" smtClean="0">
                <a:solidFill>
                  <a:srgbClr val="031C99"/>
                </a:solidFill>
                <a:latin typeface="Bookman Old Style" pitchFamily="18" charset="0"/>
                <a:cs typeface="Browallia New" pitchFamily="34" charset="-34"/>
              </a:rPr>
              <a:t>заместитель директора </a:t>
            </a:r>
            <a:r>
              <a:rPr lang="ru-RU" i="1" dirty="0" smtClean="0">
                <a:solidFill>
                  <a:srgbClr val="031C99"/>
                </a:solidFill>
                <a:latin typeface="Bookman Old Style" pitchFamily="18" charset="0"/>
                <a:cs typeface="Browallia New" pitchFamily="34" charset="-34"/>
              </a:rPr>
              <a:t> по УВР</a:t>
            </a:r>
            <a:endParaRPr lang="ru-RU" i="1" dirty="0" smtClean="0">
              <a:solidFill>
                <a:srgbClr val="031C99"/>
              </a:solidFill>
              <a:latin typeface="Bookman Old Style" pitchFamily="18" charset="0"/>
              <a:cs typeface="Browallia New" pitchFamily="34" charset="-34"/>
            </a:endParaRPr>
          </a:p>
          <a:p>
            <a:r>
              <a:rPr lang="ru-RU" i="1" dirty="0" smtClean="0">
                <a:solidFill>
                  <a:srgbClr val="031C99"/>
                </a:solidFill>
                <a:latin typeface="Bookman Old Style" pitchFamily="18" charset="0"/>
                <a:cs typeface="Browallia New" pitchFamily="34" charset="-34"/>
              </a:rPr>
              <a:t>ГУО «Мозырский районный ЦКРОиР»</a:t>
            </a:r>
            <a:endParaRPr lang="ru-RU" i="1" dirty="0">
              <a:solidFill>
                <a:srgbClr val="031C99"/>
              </a:solidFill>
              <a:latin typeface="Bookman Old Style" pitchFamily="18" charset="0"/>
              <a:cs typeface="Browallia New" pitchFamily="34" charset="-34"/>
            </a:endParaRPr>
          </a:p>
          <a:p>
            <a:endParaRPr lang="ru-RU" b="1" i="1" dirty="0" smtClean="0">
              <a:solidFill>
                <a:srgbClr val="031C99"/>
              </a:solidFill>
            </a:endParaRPr>
          </a:p>
          <a:p>
            <a:r>
              <a:rPr lang="ru-RU" b="1" i="1" dirty="0" smtClean="0">
                <a:solidFill>
                  <a:srgbClr val="031C99"/>
                </a:solidFill>
              </a:rPr>
              <a:t> </a:t>
            </a:r>
            <a:endParaRPr lang="ru-RU" b="1" i="1" dirty="0">
              <a:solidFill>
                <a:srgbClr val="031C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5350995"/>
      </p:ext>
    </p:extLst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01216"/>
            <a:ext cx="8229600" cy="667544"/>
          </a:xfrm>
        </p:spPr>
        <p:txBody>
          <a:bodyPr/>
          <a:lstStyle/>
          <a:p>
            <a:pPr algn="ctr"/>
            <a:r>
              <a:rPr lang="ru-RU" sz="3200" b="1" kern="1200" dirty="0">
                <a:solidFill>
                  <a:srgbClr val="031C99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Тенденции развития сети специального образования в Мозырском районе</a:t>
            </a: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2117079059"/>
              </p:ext>
            </p:extLst>
          </p:nvPr>
        </p:nvGraphicFramePr>
        <p:xfrm>
          <a:off x="467544" y="1340768"/>
          <a:ext cx="8424936" cy="52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53545019"/>
      </p:ext>
    </p:extLst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Grp="1" noChangeArrowheads="1"/>
          </p:cNvSpPr>
          <p:nvPr>
            <p:ph type="title"/>
          </p:nvPr>
        </p:nvSpPr>
        <p:spPr>
          <a:xfrm>
            <a:off x="381695" y="457200"/>
            <a:ext cx="8229600" cy="971536"/>
          </a:xfrm>
        </p:spPr>
        <p:txBody>
          <a:bodyPr/>
          <a:lstStyle/>
          <a:p>
            <a:pPr algn="ctr"/>
            <a:r>
              <a:rPr lang="ru-RU" sz="2800" b="1" kern="1200" dirty="0">
                <a:solidFill>
                  <a:srgbClr val="031C99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Формы организации специальной помощи </a:t>
            </a:r>
            <a:r>
              <a:rPr lang="ru-RU" sz="2800" b="1" kern="1200" dirty="0" smtClean="0">
                <a:solidFill>
                  <a:srgbClr val="031C99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800" b="1" kern="1200" dirty="0" smtClean="0">
                <a:solidFill>
                  <a:srgbClr val="031C99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800" b="1" kern="1200" dirty="0" smtClean="0">
                <a:solidFill>
                  <a:srgbClr val="031C99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детям </a:t>
            </a:r>
            <a:r>
              <a:rPr lang="ru-RU" sz="2800" b="1" kern="1200" dirty="0">
                <a:solidFill>
                  <a:srgbClr val="031C99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с ОПФР в ЦКРОиР</a:t>
            </a:r>
          </a:p>
        </p:txBody>
      </p:sp>
      <p:sp>
        <p:nvSpPr>
          <p:cNvPr id="5" name="Rectangle 13"/>
          <p:cNvSpPr>
            <a:spLocks noChangeArrowheads="1"/>
          </p:cNvSpPr>
          <p:nvPr/>
        </p:nvSpPr>
        <p:spPr bwMode="auto">
          <a:xfrm>
            <a:off x="285720" y="1785926"/>
            <a:ext cx="3296536" cy="711200"/>
          </a:xfrm>
          <a:prstGeom prst="rect">
            <a:avLst/>
          </a:prstGeom>
          <a:solidFill>
            <a:srgbClr val="99CCFF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99CCFF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</a:rPr>
              <a:t>4</a:t>
            </a:r>
            <a:r>
              <a:rPr lang="en-US" b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</a:rPr>
              <a:t>специальных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</a:rPr>
              <a:t>класса</a:t>
            </a:r>
          </a:p>
        </p:txBody>
      </p:sp>
      <p:sp>
        <p:nvSpPr>
          <p:cNvPr id="6" name="Rectangle 14"/>
          <p:cNvSpPr>
            <a:spLocks noChangeArrowheads="1"/>
          </p:cNvSpPr>
          <p:nvPr/>
        </p:nvSpPr>
        <p:spPr bwMode="auto">
          <a:xfrm>
            <a:off x="5143504" y="1785926"/>
            <a:ext cx="3500461" cy="714380"/>
          </a:xfrm>
          <a:prstGeom prst="rect">
            <a:avLst/>
          </a:prstGeom>
          <a:solidFill>
            <a:srgbClr val="99CCFF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99CCFF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</a:rPr>
              <a:t>2 специальных дошкольных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</a:rPr>
              <a:t>группы</a:t>
            </a:r>
          </a:p>
        </p:txBody>
      </p:sp>
      <p:sp>
        <p:nvSpPr>
          <p:cNvPr id="7" name="Rectangle 15"/>
          <p:cNvSpPr>
            <a:spLocks noChangeArrowheads="1"/>
          </p:cNvSpPr>
          <p:nvPr/>
        </p:nvSpPr>
        <p:spPr bwMode="auto">
          <a:xfrm>
            <a:off x="5357818" y="3643314"/>
            <a:ext cx="3383236" cy="928694"/>
          </a:xfrm>
          <a:prstGeom prst="rect">
            <a:avLst/>
          </a:prstGeom>
          <a:solidFill>
            <a:srgbClr val="99CCFF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99CCFF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</a:rPr>
              <a:t>Коррекционно-педагогическая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</a:rPr>
              <a:t>помощь</a:t>
            </a:r>
          </a:p>
        </p:txBody>
      </p:sp>
      <p:sp>
        <p:nvSpPr>
          <p:cNvPr id="8" name="Rectangle 18"/>
          <p:cNvSpPr>
            <a:spLocks noChangeArrowheads="1"/>
          </p:cNvSpPr>
          <p:nvPr/>
        </p:nvSpPr>
        <p:spPr bwMode="auto">
          <a:xfrm>
            <a:off x="1142976" y="2571744"/>
            <a:ext cx="1609725" cy="571504"/>
          </a:xfrm>
          <a:prstGeom prst="rect">
            <a:avLst/>
          </a:prstGeom>
          <a:solidFill>
            <a:srgbClr val="FFFFE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rgbClr val="8B8BFF">
                <a:alpha val="50000"/>
              </a:srgbClr>
            </a:outerShdw>
          </a:effec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rgbClr val="000000"/>
                </a:solidFill>
                <a:latin typeface="Times New Roman" pitchFamily="18" charset="0"/>
              </a:rPr>
              <a:t>22  учащихся</a:t>
            </a:r>
          </a:p>
        </p:txBody>
      </p:sp>
      <p:sp>
        <p:nvSpPr>
          <p:cNvPr id="9" name="Rectangle 19"/>
          <p:cNvSpPr>
            <a:spLocks noChangeArrowheads="1"/>
          </p:cNvSpPr>
          <p:nvPr/>
        </p:nvSpPr>
        <p:spPr bwMode="auto">
          <a:xfrm>
            <a:off x="6072198" y="2571745"/>
            <a:ext cx="1609725" cy="500066"/>
          </a:xfrm>
          <a:prstGeom prst="rect">
            <a:avLst/>
          </a:prstGeom>
          <a:solidFill>
            <a:srgbClr val="FFFFE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rgbClr val="8B8BFF">
                <a:alpha val="50000"/>
              </a:srgbClr>
            </a:outerShdw>
          </a:effec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rgbClr val="000000"/>
                </a:solidFill>
                <a:latin typeface="Times New Roman" pitchFamily="18" charset="0"/>
              </a:rPr>
              <a:t> 14 детей</a:t>
            </a:r>
          </a:p>
        </p:txBody>
      </p:sp>
      <p:sp>
        <p:nvSpPr>
          <p:cNvPr id="10" name="Rectangle 20"/>
          <p:cNvSpPr>
            <a:spLocks noChangeArrowheads="1"/>
          </p:cNvSpPr>
          <p:nvPr/>
        </p:nvSpPr>
        <p:spPr bwMode="auto">
          <a:xfrm>
            <a:off x="6643702" y="4643447"/>
            <a:ext cx="1609725" cy="500065"/>
          </a:xfrm>
          <a:prstGeom prst="rect">
            <a:avLst/>
          </a:prstGeom>
          <a:solidFill>
            <a:srgbClr val="FFFFE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rgbClr val="8B8BFF">
                <a:alpha val="50000"/>
              </a:srgbClr>
            </a:outerShdw>
          </a:effec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rgbClr val="000000"/>
                </a:solidFill>
                <a:latin typeface="Times New Roman" pitchFamily="18" charset="0"/>
              </a:rPr>
              <a:t>67 детей</a:t>
            </a:r>
          </a:p>
        </p:txBody>
      </p:sp>
      <p:sp>
        <p:nvSpPr>
          <p:cNvPr id="13" name="Rectangle 23"/>
          <p:cNvSpPr>
            <a:spLocks noChangeArrowheads="1"/>
          </p:cNvSpPr>
          <p:nvPr/>
        </p:nvSpPr>
        <p:spPr bwMode="auto">
          <a:xfrm>
            <a:off x="285720" y="3714752"/>
            <a:ext cx="3286148" cy="928694"/>
          </a:xfrm>
          <a:prstGeom prst="rect">
            <a:avLst/>
          </a:prstGeom>
          <a:solidFill>
            <a:srgbClr val="99CCFF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99CCFF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</a:rPr>
              <a:t>Ранняя комплексная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</a:rPr>
              <a:t>помощь</a:t>
            </a:r>
          </a:p>
        </p:txBody>
      </p:sp>
      <p:sp>
        <p:nvSpPr>
          <p:cNvPr id="14" name="Rectangle 24"/>
          <p:cNvSpPr>
            <a:spLocks noChangeArrowheads="1"/>
          </p:cNvSpPr>
          <p:nvPr/>
        </p:nvSpPr>
        <p:spPr bwMode="auto">
          <a:xfrm>
            <a:off x="714348" y="4714884"/>
            <a:ext cx="1824039" cy="500066"/>
          </a:xfrm>
          <a:prstGeom prst="rect">
            <a:avLst/>
          </a:prstGeom>
          <a:solidFill>
            <a:srgbClr val="FFFFE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rgbClr val="8B8BFF">
                <a:alpha val="50000"/>
              </a:srgbClr>
            </a:outerShdw>
          </a:effec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rgbClr val="000000"/>
                </a:solidFill>
                <a:latin typeface="Times New Roman" pitchFamily="18" charset="0"/>
              </a:rPr>
              <a:t>36 детей</a:t>
            </a:r>
          </a:p>
        </p:txBody>
      </p:sp>
      <p:sp>
        <p:nvSpPr>
          <p:cNvPr id="11" name="Rectangle 14"/>
          <p:cNvSpPr>
            <a:spLocks noChangeArrowheads="1"/>
          </p:cNvSpPr>
          <p:nvPr/>
        </p:nvSpPr>
        <p:spPr bwMode="auto">
          <a:xfrm>
            <a:off x="2714612" y="5500702"/>
            <a:ext cx="3500461" cy="500066"/>
          </a:xfrm>
          <a:prstGeom prst="rect">
            <a:avLst/>
          </a:prstGeom>
          <a:solidFill>
            <a:srgbClr val="99CCFF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99CCFF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</a:rPr>
              <a:t>Обучение на дому</a:t>
            </a:r>
          </a:p>
        </p:txBody>
      </p:sp>
      <p:sp>
        <p:nvSpPr>
          <p:cNvPr id="12" name="Rectangle 19"/>
          <p:cNvSpPr>
            <a:spLocks noChangeArrowheads="1"/>
          </p:cNvSpPr>
          <p:nvPr/>
        </p:nvSpPr>
        <p:spPr bwMode="auto">
          <a:xfrm>
            <a:off x="3643306" y="6000768"/>
            <a:ext cx="1609725" cy="500066"/>
          </a:xfrm>
          <a:prstGeom prst="rect">
            <a:avLst/>
          </a:prstGeom>
          <a:solidFill>
            <a:srgbClr val="FFFFE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rgbClr val="8B8BFF">
                <a:alpha val="50000"/>
              </a:srgbClr>
            </a:outerShdw>
          </a:effec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rgbClr val="000000"/>
                </a:solidFill>
                <a:latin typeface="Times New Roman" pitchFamily="18" charset="0"/>
              </a:rPr>
              <a:t> 9 учащихся</a:t>
            </a:r>
          </a:p>
        </p:txBody>
      </p:sp>
    </p:spTree>
    <p:extLst>
      <p:ext uri="{BB962C8B-B14F-4D97-AF65-F5344CB8AC3E}">
        <p14:creationId xmlns:p14="http://schemas.microsoft.com/office/powerpoint/2010/main" val="36802827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435427" y="1973610"/>
            <a:ext cx="681355" cy="457200"/>
          </a:xfrm>
          <a:prstGeom prst="rect">
            <a:avLst/>
          </a:prstGeom>
          <a:solidFill>
            <a:srgbClr val="C7C7E3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/>
            <a:r>
              <a:rPr lang="ru-RU" sz="1200" b="1" dirty="0">
                <a:latin typeface="Times New Roman"/>
                <a:ea typeface="Times New Roman"/>
              </a:rPr>
              <a:t>ПКПП</a:t>
            </a:r>
          </a:p>
          <a:p>
            <a:pPr algn="ctr"/>
            <a:r>
              <a:rPr lang="ru-RU" sz="1200" b="1" dirty="0">
                <a:latin typeface="Times New Roman"/>
                <a:ea typeface="Times New Roman"/>
              </a:rPr>
              <a:t> </a:t>
            </a: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913072" y="1334800"/>
            <a:ext cx="1511300" cy="457200"/>
          </a:xfrm>
          <a:prstGeom prst="rect">
            <a:avLst/>
          </a:prstGeom>
          <a:solidFill>
            <a:srgbClr val="FFCC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/>
            <a:r>
              <a:rPr lang="ru-RU" sz="1200" b="1" kern="0" dirty="0">
                <a:latin typeface="Times New Roman"/>
                <a:ea typeface="Times New Roman"/>
              </a:rPr>
              <a:t>ДОШКОЛЬНЫЕ</a:t>
            </a:r>
          </a:p>
          <a:p>
            <a:pPr algn="ctr"/>
            <a:r>
              <a:rPr lang="ru-RU" sz="1200" b="1" kern="0" dirty="0">
                <a:latin typeface="Times New Roman"/>
                <a:ea typeface="Times New Roman"/>
              </a:rPr>
              <a:t>УЧРЕЖДЕНИЯ</a:t>
            </a: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5999212" y="1325275"/>
            <a:ext cx="1524000" cy="444500"/>
          </a:xfrm>
          <a:prstGeom prst="rect">
            <a:avLst/>
          </a:prstGeom>
          <a:solidFill>
            <a:srgbClr val="FFCC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/>
            <a:r>
              <a:rPr lang="ru-RU" sz="1200" b="1" kern="0">
                <a:latin typeface="Times New Roman"/>
                <a:ea typeface="Times New Roman"/>
              </a:rPr>
              <a:t>СПЕЦИАЛЬНЫЕ УЧРЕЖДЕНИЯ</a:t>
            </a: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179512" y="2564904"/>
            <a:ext cx="1606406" cy="4293096"/>
          </a:xfrm>
          <a:prstGeom prst="rect">
            <a:avLst/>
          </a:prstGeom>
          <a:solidFill>
            <a:srgbClr val="CCE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ДУ №3 </a:t>
            </a:r>
          </a:p>
          <a:p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ДУ №7 </a:t>
            </a:r>
          </a:p>
          <a:p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ДУ №9 </a:t>
            </a:r>
          </a:p>
          <a:p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ДУ №10 </a:t>
            </a:r>
          </a:p>
          <a:p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ДУ №13 </a:t>
            </a:r>
          </a:p>
          <a:p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ДУ №15 </a:t>
            </a:r>
          </a:p>
          <a:p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ДУ №17 </a:t>
            </a:r>
          </a:p>
          <a:p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ДУ №19 </a:t>
            </a:r>
          </a:p>
          <a:p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ДУ №21 </a:t>
            </a:r>
          </a:p>
          <a:p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ДУ №23 </a:t>
            </a:r>
          </a:p>
          <a:p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ДУ №24 </a:t>
            </a:r>
          </a:p>
          <a:p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ДУ №26 </a:t>
            </a:r>
          </a:p>
          <a:p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ДУ №27 </a:t>
            </a:r>
          </a:p>
          <a:p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ДУ №29 </a:t>
            </a:r>
          </a:p>
          <a:p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ДУ №31 </a:t>
            </a:r>
          </a:p>
          <a:p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ДУ №32 </a:t>
            </a:r>
          </a:p>
          <a:p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ДУ №33 </a:t>
            </a:r>
          </a:p>
          <a:p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ДУ №34 </a:t>
            </a:r>
          </a:p>
          <a:p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ДУ №35 </a:t>
            </a:r>
          </a:p>
          <a:p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ДУ №36 </a:t>
            </a:r>
          </a:p>
          <a:p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ДУ №37 </a:t>
            </a:r>
          </a:p>
          <a:p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ДУ №38 </a:t>
            </a:r>
          </a:p>
          <a:p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ДУ №39 </a:t>
            </a:r>
          </a:p>
          <a:p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Козенск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. ДУ№1 </a:t>
            </a:r>
          </a:p>
          <a:p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Козенск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. ДУ№2 </a:t>
            </a:r>
          </a:p>
          <a:p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Криничанск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. ДУ</a:t>
            </a:r>
            <a:endParaRPr lang="ru-RU" sz="105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3938087" y="1969165"/>
            <a:ext cx="1183005" cy="457200"/>
          </a:xfrm>
          <a:prstGeom prst="rect">
            <a:avLst/>
          </a:prstGeom>
          <a:solidFill>
            <a:srgbClr val="C7C7E3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/>
            <a:r>
              <a:rPr lang="ru-RU" sz="1200" b="1">
                <a:latin typeface="Times New Roman"/>
                <a:ea typeface="Times New Roman"/>
              </a:rPr>
              <a:t>Специальные группы </a:t>
            </a: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4040956" y="2891185"/>
            <a:ext cx="1173985" cy="1543050"/>
          </a:xfrm>
          <a:prstGeom prst="rect">
            <a:avLst/>
          </a:prstGeom>
          <a:solidFill>
            <a:srgbClr val="CCE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ДУ №7 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ДУ №9 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ДУ №19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ДУ №24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ДУ №28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ДУ №35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МДД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5580112" y="2176174"/>
            <a:ext cx="1238250" cy="1610016"/>
          </a:xfrm>
          <a:prstGeom prst="rect">
            <a:avLst/>
          </a:prstGeom>
          <a:solidFill>
            <a:srgbClr val="C7C7E3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/>
            <a:r>
              <a:rPr lang="ru-RU" sz="1200" b="1" dirty="0" smtClean="0">
                <a:latin typeface="Times New Roman"/>
                <a:ea typeface="Times New Roman"/>
              </a:rPr>
              <a:t>ГУО «</a:t>
            </a:r>
            <a:r>
              <a:rPr lang="ru-RU" sz="1200" b="1" dirty="0" err="1" smtClean="0">
                <a:latin typeface="Times New Roman"/>
                <a:ea typeface="Times New Roman"/>
              </a:rPr>
              <a:t>Специальныйясли-сад</a:t>
            </a:r>
            <a:r>
              <a:rPr lang="ru-RU" sz="1200" b="1" dirty="0" smtClean="0">
                <a:latin typeface="Times New Roman"/>
                <a:ea typeface="Times New Roman"/>
              </a:rPr>
              <a:t> №</a:t>
            </a:r>
            <a:r>
              <a:rPr lang="ru-RU" sz="1200" b="1" dirty="0">
                <a:latin typeface="Times New Roman"/>
                <a:ea typeface="Times New Roman"/>
              </a:rPr>
              <a:t>12</a:t>
            </a:r>
          </a:p>
          <a:p>
            <a:pPr algn="ctr"/>
            <a:r>
              <a:rPr lang="ru-RU" sz="1200" b="1" dirty="0">
                <a:latin typeface="Times New Roman"/>
                <a:ea typeface="Times New Roman"/>
              </a:rPr>
              <a:t>для детей с тяжелыми нарушениями </a:t>
            </a:r>
            <a:r>
              <a:rPr lang="ru-RU" sz="1200" b="1" dirty="0" smtClean="0">
                <a:latin typeface="Times New Roman"/>
                <a:ea typeface="Times New Roman"/>
              </a:rPr>
              <a:t>речи </a:t>
            </a:r>
          </a:p>
          <a:p>
            <a:pPr algn="ctr"/>
            <a:r>
              <a:rPr lang="ru-RU" sz="1200" b="1" dirty="0" smtClean="0">
                <a:latin typeface="Times New Roman"/>
                <a:ea typeface="Times New Roman"/>
              </a:rPr>
              <a:t>г. Мозыря»</a:t>
            </a:r>
            <a:endParaRPr lang="ru-RU" sz="1200" b="1" dirty="0">
              <a:latin typeface="Times New Roman"/>
              <a:ea typeface="Times New Roman"/>
            </a:endParaRPr>
          </a:p>
          <a:p>
            <a:pPr algn="ctr"/>
            <a:endParaRPr lang="ru-RU" sz="1200" b="1" dirty="0">
              <a:latin typeface="Times New Roman"/>
              <a:ea typeface="Times New Roman"/>
            </a:endParaRP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7113637" y="2175539"/>
            <a:ext cx="1257300" cy="1610651"/>
          </a:xfrm>
          <a:prstGeom prst="rect">
            <a:avLst/>
          </a:prstGeom>
          <a:solidFill>
            <a:srgbClr val="C7C7E3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/>
            <a:r>
              <a:rPr lang="ru-RU" sz="1200" b="1" dirty="0" smtClean="0">
                <a:latin typeface="Times New Roman"/>
                <a:ea typeface="Times New Roman"/>
              </a:rPr>
              <a:t>ГУО «</a:t>
            </a:r>
            <a:r>
              <a:rPr lang="ru-RU" sz="1200" b="1" dirty="0" err="1" smtClean="0">
                <a:latin typeface="Times New Roman"/>
                <a:ea typeface="Times New Roman"/>
              </a:rPr>
              <a:t>Специальныйясли-сад</a:t>
            </a:r>
            <a:r>
              <a:rPr lang="ru-RU" sz="1200" b="1" dirty="0" smtClean="0">
                <a:latin typeface="Times New Roman"/>
                <a:ea typeface="Times New Roman"/>
              </a:rPr>
              <a:t> </a:t>
            </a:r>
            <a:r>
              <a:rPr lang="ru-RU" sz="1200" b="1" dirty="0">
                <a:latin typeface="Times New Roman"/>
                <a:ea typeface="Times New Roman"/>
              </a:rPr>
              <a:t>№30</a:t>
            </a:r>
          </a:p>
          <a:p>
            <a:pPr algn="ctr"/>
            <a:r>
              <a:rPr lang="ru-RU" sz="1200" b="1" dirty="0" smtClean="0">
                <a:latin typeface="Times New Roman"/>
                <a:ea typeface="Times New Roman"/>
              </a:rPr>
              <a:t>для детей с нарушениями зрения </a:t>
            </a:r>
          </a:p>
          <a:p>
            <a:pPr algn="ctr"/>
            <a:r>
              <a:rPr lang="ru-RU" sz="1200" b="1" dirty="0" smtClean="0">
                <a:latin typeface="Times New Roman"/>
                <a:ea typeface="Times New Roman"/>
              </a:rPr>
              <a:t>г. Мозыря»</a:t>
            </a:r>
            <a:endParaRPr lang="ru-RU" sz="1200" b="1" dirty="0">
              <a:latin typeface="Times New Roman"/>
              <a:ea typeface="Times New Roman"/>
            </a:endParaRPr>
          </a:p>
          <a:p>
            <a:pPr algn="ctr"/>
            <a:endParaRPr lang="ru-RU" sz="1200" b="1" dirty="0">
              <a:latin typeface="Times New Roman"/>
              <a:ea typeface="Times New Roman"/>
            </a:endParaRPr>
          </a:p>
        </p:txBody>
      </p:sp>
      <p:cxnSp>
        <p:nvCxnSpPr>
          <p:cNvPr id="12" name="Прямая соединительная линия 11"/>
          <p:cNvCxnSpPr>
            <a:cxnSpLocks noChangeShapeType="1"/>
          </p:cNvCxnSpPr>
          <p:nvPr/>
        </p:nvCxnSpPr>
        <p:spPr bwMode="auto">
          <a:xfrm>
            <a:off x="1916882" y="1335435"/>
            <a:ext cx="560633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Прямая соединительная линия 12"/>
          <p:cNvCxnSpPr>
            <a:cxnSpLocks noChangeShapeType="1"/>
          </p:cNvCxnSpPr>
          <p:nvPr/>
        </p:nvCxnSpPr>
        <p:spPr bwMode="auto">
          <a:xfrm flipH="1">
            <a:off x="783407" y="1773585"/>
            <a:ext cx="1981200" cy="19558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Прямая соединительная линия 13"/>
          <p:cNvCxnSpPr>
            <a:cxnSpLocks noChangeShapeType="1"/>
          </p:cNvCxnSpPr>
          <p:nvPr/>
        </p:nvCxnSpPr>
        <p:spPr bwMode="auto">
          <a:xfrm>
            <a:off x="2764607" y="1764060"/>
            <a:ext cx="0" cy="20510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2040706" y="2811810"/>
            <a:ext cx="1531161" cy="1474446"/>
          </a:xfrm>
          <a:prstGeom prst="rect">
            <a:avLst/>
          </a:prstGeom>
          <a:solidFill>
            <a:srgbClr val="CCE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ДУ № 3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ДУ №9 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ДУ №24 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ДУ №28 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ДУ №36 </a:t>
            </a:r>
          </a:p>
          <a:p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Криничанское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ДУ 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auto">
          <a:xfrm>
            <a:off x="2318202" y="1977420"/>
            <a:ext cx="946150" cy="617855"/>
          </a:xfrm>
          <a:prstGeom prst="rect">
            <a:avLst/>
          </a:prstGeom>
          <a:solidFill>
            <a:srgbClr val="C7C7E3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/>
            <a:r>
              <a:rPr lang="ru-RU" sz="1200" b="1">
                <a:latin typeface="Times New Roman"/>
                <a:ea typeface="Times New Roman"/>
              </a:rPr>
              <a:t>Интегрированные группы</a:t>
            </a:r>
          </a:p>
        </p:txBody>
      </p:sp>
      <p:cxnSp>
        <p:nvCxnSpPr>
          <p:cNvPr id="17" name="Прямая соединительная линия 16"/>
          <p:cNvCxnSpPr>
            <a:cxnSpLocks noChangeShapeType="1"/>
          </p:cNvCxnSpPr>
          <p:nvPr/>
        </p:nvCxnSpPr>
        <p:spPr bwMode="auto">
          <a:xfrm>
            <a:off x="2764607" y="1792635"/>
            <a:ext cx="1800225" cy="17653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Прямая соединительная линия 17"/>
          <p:cNvCxnSpPr>
            <a:cxnSpLocks noChangeShapeType="1"/>
          </p:cNvCxnSpPr>
          <p:nvPr/>
        </p:nvCxnSpPr>
        <p:spPr bwMode="auto">
          <a:xfrm flipH="1">
            <a:off x="6203047" y="1764060"/>
            <a:ext cx="523875" cy="4032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" name="Прямая соединительная линия 18"/>
          <p:cNvCxnSpPr>
            <a:cxnSpLocks noChangeShapeType="1"/>
          </p:cNvCxnSpPr>
          <p:nvPr/>
        </p:nvCxnSpPr>
        <p:spPr bwMode="auto">
          <a:xfrm>
            <a:off x="6726922" y="1773585"/>
            <a:ext cx="1057275" cy="3937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" name="Прямая соединительная линия 19"/>
          <p:cNvCxnSpPr>
            <a:cxnSpLocks noChangeShapeType="1"/>
          </p:cNvCxnSpPr>
          <p:nvPr/>
        </p:nvCxnSpPr>
        <p:spPr bwMode="auto">
          <a:xfrm>
            <a:off x="4564832" y="2430810"/>
            <a:ext cx="0" cy="457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" name="Прямая соединительная линия 20"/>
          <p:cNvCxnSpPr>
            <a:cxnSpLocks noChangeShapeType="1"/>
          </p:cNvCxnSpPr>
          <p:nvPr/>
        </p:nvCxnSpPr>
        <p:spPr bwMode="auto">
          <a:xfrm>
            <a:off x="2764607" y="2592735"/>
            <a:ext cx="0" cy="2190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" name="Прямая соединительная линия 21"/>
          <p:cNvCxnSpPr>
            <a:cxnSpLocks noChangeShapeType="1"/>
            <a:stCxn id="4" idx="2"/>
          </p:cNvCxnSpPr>
          <p:nvPr/>
        </p:nvCxnSpPr>
        <p:spPr bwMode="auto">
          <a:xfrm>
            <a:off x="776105" y="2430810"/>
            <a:ext cx="0" cy="13409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-144016" y="601216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/>
            </a:r>
            <a:b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5" name="Rectangle 27"/>
          <p:cNvSpPr>
            <a:spLocks noChangeArrowheads="1"/>
          </p:cNvSpPr>
          <p:nvPr/>
        </p:nvSpPr>
        <p:spPr bwMode="auto">
          <a:xfrm>
            <a:off x="-540568" y="126876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002338" algn="l"/>
              </a:tabLst>
            </a:pPr>
            <a:endParaRPr kumimoji="0" lang="ru-RU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002338" algn="l"/>
              </a:tabLst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	</a:t>
            </a:r>
            <a:endParaRPr kumimoji="0" lang="ru-RU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002338" algn="l"/>
              </a:tabLst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6" name="Rectangle 33"/>
          <p:cNvSpPr>
            <a:spLocks noChangeArrowheads="1"/>
          </p:cNvSpPr>
          <p:nvPr/>
        </p:nvSpPr>
        <p:spPr bwMode="auto">
          <a:xfrm>
            <a:off x="157772" y="1"/>
            <a:ext cx="8495928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912100" algn="l"/>
              </a:tabLst>
            </a:pP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/>
            </a:r>
            <a:b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 sz="1800" b="1" i="0" u="none" strike="noStrike" kern="1200" baseline="0">
                <a:solidFill>
                  <a:srgbClr val="6699FF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r>
              <a:rPr lang="ru-RU" b="1" dirty="0">
                <a:solidFill>
                  <a:srgbClr val="031C99"/>
                </a:solidFill>
                <a:latin typeface="Times New Roman" pitchFamily="18" charset="0"/>
                <a:cs typeface="Times New Roman" pitchFamily="18" charset="0"/>
              </a:rPr>
              <a:t>Сеть учреждений дошкольного образования Мозырского района,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 sz="1800" b="1" i="0" u="none" strike="noStrike" kern="1200" baseline="0">
                <a:solidFill>
                  <a:srgbClr val="6699FF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r>
              <a:rPr lang="ru-RU" b="1" dirty="0">
                <a:solidFill>
                  <a:srgbClr val="031C99"/>
                </a:solidFill>
                <a:latin typeface="Times New Roman" pitchFamily="18" charset="0"/>
                <a:cs typeface="Times New Roman" pitchFamily="18" charset="0"/>
              </a:rPr>
              <a:t>оказывающих образовательные услуги  детям с ОПФР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 sz="1800" b="1" i="0" u="none" strike="noStrike" kern="1200" baseline="0">
                <a:solidFill>
                  <a:srgbClr val="6699FF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r>
              <a:rPr lang="ru-RU" b="1" dirty="0" smtClean="0">
                <a:solidFill>
                  <a:srgbClr val="031C99"/>
                </a:solidFill>
                <a:latin typeface="Times New Roman" pitchFamily="18" charset="0"/>
                <a:cs typeface="Times New Roman" pitchFamily="18" charset="0"/>
              </a:rPr>
              <a:t>2014/2015 </a:t>
            </a:r>
            <a:r>
              <a:rPr lang="ru-RU" b="1" dirty="0">
                <a:solidFill>
                  <a:srgbClr val="031C99"/>
                </a:solidFill>
                <a:latin typeface="Times New Roman" pitchFamily="18" charset="0"/>
                <a:cs typeface="Times New Roman" pitchFamily="18" charset="0"/>
              </a:rPr>
              <a:t>учебный год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912100" algn="l"/>
              </a:tabLst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928794" y="5857892"/>
            <a:ext cx="70242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*коррекционно-педагогическая помощь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ПКПП оказывается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детям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с ОПФР школьного</a:t>
            </a:r>
          </a:p>
          <a:p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и дошкольного возраста из одного населенного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пункта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1070153"/>
      </p:ext>
    </p:extLst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07504" y="492696"/>
            <a:ext cx="9036496" cy="920080"/>
          </a:xfrm>
        </p:spPr>
        <p:txBody>
          <a:bodyPr/>
          <a:lstStyle/>
          <a:p>
            <a:pPr algn="ctr"/>
            <a:r>
              <a:rPr lang="ru-RU" sz="3200" b="1" kern="1200" dirty="0" smtClean="0">
                <a:solidFill>
                  <a:srgbClr val="031C99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Тенденции развития специального образования на уровне дошкольного образования</a:t>
            </a:r>
            <a:endParaRPr lang="ru-RU" sz="3200" b="1" kern="1200" dirty="0">
              <a:solidFill>
                <a:srgbClr val="031C99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500034" y="1397000"/>
          <a:ext cx="8001056" cy="47466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01376576"/>
      </p:ext>
    </p:extLst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-144016" y="601216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/>
            </a:r>
            <a:b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6" name="Rectangle 33"/>
          <p:cNvSpPr>
            <a:spLocks noChangeArrowheads="1"/>
          </p:cNvSpPr>
          <p:nvPr/>
        </p:nvSpPr>
        <p:spPr bwMode="auto">
          <a:xfrm>
            <a:off x="314511" y="-52864"/>
            <a:ext cx="8495928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912100" algn="l"/>
              </a:tabLst>
            </a:pP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/>
            </a:r>
            <a:b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 sz="1800" b="1" i="0" u="none" strike="noStrike" kern="1200" baseline="0">
                <a:solidFill>
                  <a:srgbClr val="6699FF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r>
              <a:rPr lang="ru-RU" b="1" dirty="0">
                <a:solidFill>
                  <a:srgbClr val="031C99"/>
                </a:solidFill>
                <a:latin typeface="Times New Roman" pitchFamily="18" charset="0"/>
                <a:cs typeface="Times New Roman" pitchFamily="18" charset="0"/>
              </a:rPr>
              <a:t>Сеть учреждений общего среднего  образования Мозырского района,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 sz="1800" b="1" i="0" u="none" strike="noStrike" kern="1200" baseline="0">
                <a:solidFill>
                  <a:srgbClr val="6699FF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r>
              <a:rPr lang="ru-RU" b="1" dirty="0">
                <a:solidFill>
                  <a:srgbClr val="031C99"/>
                </a:solidFill>
                <a:latin typeface="Times New Roman" pitchFamily="18" charset="0"/>
                <a:cs typeface="Times New Roman" pitchFamily="18" charset="0"/>
              </a:rPr>
              <a:t>оказывающих образовательные услуги  детям с ОПФР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 sz="1800" b="1" i="0" u="none" strike="noStrike" kern="1200" baseline="0">
                <a:solidFill>
                  <a:srgbClr val="6699FF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r>
              <a:rPr lang="ru-RU" b="1" dirty="0" smtClean="0">
                <a:solidFill>
                  <a:srgbClr val="031C99"/>
                </a:solidFill>
                <a:latin typeface="Times New Roman" pitchFamily="18" charset="0"/>
                <a:cs typeface="Times New Roman" pitchFamily="18" charset="0"/>
              </a:rPr>
              <a:t>2014/2015 </a:t>
            </a:r>
            <a:r>
              <a:rPr lang="ru-RU" b="1" dirty="0">
                <a:solidFill>
                  <a:srgbClr val="031C99"/>
                </a:solidFill>
                <a:latin typeface="Times New Roman" pitchFamily="18" charset="0"/>
                <a:cs typeface="Times New Roman" pitchFamily="18" charset="0"/>
              </a:rPr>
              <a:t>учебный год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912100" algn="l"/>
              </a:tabLst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1" name="Прямоугольник 30"/>
          <p:cNvSpPr>
            <a:spLocks noChangeArrowheads="1"/>
          </p:cNvSpPr>
          <p:nvPr/>
        </p:nvSpPr>
        <p:spPr bwMode="auto">
          <a:xfrm>
            <a:off x="3544886" y="1297394"/>
            <a:ext cx="1809750" cy="714375"/>
          </a:xfrm>
          <a:prstGeom prst="rect">
            <a:avLst/>
          </a:prstGeom>
          <a:solidFill>
            <a:srgbClr val="FFCC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ru-RU" sz="1200" b="1" kern="0" dirty="0">
                <a:effectLst/>
                <a:latin typeface="Times New Roman"/>
                <a:ea typeface="Times New Roman"/>
              </a:rPr>
              <a:t>УЧРЕЖДЕНИЯ ОБЩЕГО СРЕДНЕГО ОБРАЗОВАНИЯ</a:t>
            </a:r>
          </a:p>
        </p:txBody>
      </p:sp>
      <p:sp>
        <p:nvSpPr>
          <p:cNvPr id="32" name="Прямоугольник 31"/>
          <p:cNvSpPr>
            <a:spLocks noChangeArrowheads="1"/>
          </p:cNvSpPr>
          <p:nvPr/>
        </p:nvSpPr>
        <p:spPr bwMode="auto">
          <a:xfrm>
            <a:off x="1218053" y="1454964"/>
            <a:ext cx="1507490" cy="431800"/>
          </a:xfrm>
          <a:prstGeom prst="rect">
            <a:avLst/>
          </a:prstGeom>
          <a:solidFill>
            <a:srgbClr val="C7C7E3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/>
            <a:r>
              <a:rPr lang="ru-RU" sz="1200" b="1" dirty="0">
                <a:latin typeface="Times New Roman"/>
                <a:ea typeface="Times New Roman"/>
              </a:rPr>
              <a:t>Интегрированные классы </a:t>
            </a:r>
          </a:p>
        </p:txBody>
      </p:sp>
      <p:sp>
        <p:nvSpPr>
          <p:cNvPr id="33" name="Прямоугольник 32"/>
          <p:cNvSpPr>
            <a:spLocks noChangeArrowheads="1"/>
          </p:cNvSpPr>
          <p:nvPr/>
        </p:nvSpPr>
        <p:spPr bwMode="auto">
          <a:xfrm>
            <a:off x="3271837" y="2288058"/>
            <a:ext cx="1948235" cy="2283950"/>
          </a:xfrm>
          <a:prstGeom prst="rect">
            <a:avLst/>
          </a:prstGeom>
          <a:solidFill>
            <a:srgbClr val="CCE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r>
              <a:rPr lang="ru-RU" sz="1400" b="1" dirty="0">
                <a:latin typeface="Times New Roman" pitchFamily="18" charset="0"/>
                <a:ea typeface="Times New Roman"/>
                <a:cs typeface="Times New Roman" pitchFamily="18" charset="0"/>
              </a:rPr>
              <a:t>Полной наполняемости</a:t>
            </a:r>
            <a:r>
              <a:rPr lang="ru-RU" sz="1050" dirty="0">
                <a:latin typeface="Times New Roman" pitchFamily="18" charset="0"/>
                <a:ea typeface="Times New Roman"/>
                <a:cs typeface="Times New Roman" pitchFamily="18" charset="0"/>
              </a:rPr>
              <a:t>:</a:t>
            </a:r>
          </a:p>
          <a:p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СШ №2 </a:t>
            </a:r>
          </a:p>
          <a:p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СШ №7 </a:t>
            </a:r>
          </a:p>
          <a:p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СШ №8 </a:t>
            </a:r>
          </a:p>
          <a:p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СШ №9 </a:t>
            </a:r>
          </a:p>
          <a:p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СШ №10 </a:t>
            </a:r>
          </a:p>
          <a:p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СШ №11 </a:t>
            </a:r>
          </a:p>
          <a:p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СШ №12 </a:t>
            </a:r>
          </a:p>
          <a:p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СШ №13 </a:t>
            </a:r>
          </a:p>
          <a:p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СШ №15 </a:t>
            </a:r>
          </a:p>
          <a:p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СШ №16 </a:t>
            </a:r>
          </a:p>
          <a:p>
            <a:endParaRPr lang="ru-RU" sz="1050" dirty="0"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34" name="Прямоугольник 33"/>
          <p:cNvSpPr>
            <a:spLocks noChangeArrowheads="1"/>
          </p:cNvSpPr>
          <p:nvPr/>
        </p:nvSpPr>
        <p:spPr bwMode="auto">
          <a:xfrm>
            <a:off x="107504" y="2276872"/>
            <a:ext cx="3001372" cy="4176464"/>
          </a:xfrm>
          <a:prstGeom prst="rect">
            <a:avLst/>
          </a:prstGeom>
          <a:solidFill>
            <a:srgbClr val="CCE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r>
              <a:rPr lang="ru-RU" sz="1400" b="1" dirty="0">
                <a:latin typeface="Times New Roman" pitchFamily="18" charset="0"/>
                <a:ea typeface="Times New Roman"/>
                <a:cs typeface="Times New Roman" pitchFamily="18" charset="0"/>
              </a:rPr>
              <a:t>Неполной наполняемости</a:t>
            </a:r>
            <a:r>
              <a:rPr lang="ru-RU" sz="105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:</a:t>
            </a:r>
          </a:p>
          <a:p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СШ №1 </a:t>
            </a:r>
          </a:p>
          <a:p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СШ №2 </a:t>
            </a:r>
          </a:p>
          <a:p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СШ №5 </a:t>
            </a:r>
          </a:p>
          <a:p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СШ №6 </a:t>
            </a:r>
          </a:p>
          <a:p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СШ №7 </a:t>
            </a:r>
          </a:p>
          <a:p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СШ №8 </a:t>
            </a:r>
          </a:p>
          <a:p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СШ №9 </a:t>
            </a:r>
          </a:p>
          <a:p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СШ №10 </a:t>
            </a:r>
          </a:p>
          <a:p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СШ №11 </a:t>
            </a:r>
          </a:p>
          <a:p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СШ №12 </a:t>
            </a:r>
          </a:p>
          <a:p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СШ №13 </a:t>
            </a:r>
          </a:p>
          <a:p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СШ №14 </a:t>
            </a:r>
          </a:p>
          <a:p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СШ №15 </a:t>
            </a:r>
          </a:p>
          <a:p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СШ №16 </a:t>
            </a:r>
          </a:p>
          <a:p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Козенская СШ </a:t>
            </a:r>
          </a:p>
          <a:p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Прудковская СШ </a:t>
            </a:r>
          </a:p>
          <a:p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Криничанская СШ </a:t>
            </a:r>
          </a:p>
          <a:p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Руднянская СШ </a:t>
            </a:r>
          </a:p>
          <a:p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Слободская СШ </a:t>
            </a:r>
          </a:p>
          <a:p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Каменская СШ </a:t>
            </a:r>
          </a:p>
          <a:p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Скрыгаловская СШ </a:t>
            </a:r>
          </a:p>
          <a:p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Мелешковичская СШ </a:t>
            </a:r>
          </a:p>
          <a:p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Барбаровская БШ </a:t>
            </a:r>
          </a:p>
          <a:p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Махновичская СШ </a:t>
            </a:r>
          </a:p>
          <a:p>
            <a:endParaRPr lang="ru-RU" sz="1400" dirty="0"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35" name="Прямоугольник 34"/>
          <p:cNvSpPr>
            <a:spLocks noChangeArrowheads="1"/>
          </p:cNvSpPr>
          <p:nvPr/>
        </p:nvSpPr>
        <p:spPr bwMode="auto">
          <a:xfrm>
            <a:off x="5577327" y="2188558"/>
            <a:ext cx="1283335" cy="444500"/>
          </a:xfrm>
          <a:prstGeom prst="rect">
            <a:avLst/>
          </a:prstGeom>
          <a:solidFill>
            <a:srgbClr val="C7C7E3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/>
            <a:r>
              <a:rPr lang="ru-RU" sz="1200" b="1">
                <a:latin typeface="Times New Roman"/>
                <a:ea typeface="Times New Roman"/>
              </a:rPr>
              <a:t>Специальные классы </a:t>
            </a:r>
          </a:p>
        </p:txBody>
      </p:sp>
      <p:sp>
        <p:nvSpPr>
          <p:cNvPr id="36" name="Прямоугольник 35"/>
          <p:cNvSpPr>
            <a:spLocks noChangeArrowheads="1"/>
          </p:cNvSpPr>
          <p:nvPr/>
        </p:nvSpPr>
        <p:spPr bwMode="auto">
          <a:xfrm>
            <a:off x="5452355" y="3674229"/>
            <a:ext cx="1772920" cy="483235"/>
          </a:xfrm>
          <a:prstGeom prst="rect">
            <a:avLst/>
          </a:prstGeom>
          <a:solidFill>
            <a:srgbClr val="CCE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r>
              <a:rPr lang="ru-RU" sz="1000" dirty="0">
                <a:latin typeface="Times New Roman"/>
                <a:ea typeface="Times New Roman"/>
              </a:rPr>
              <a:t>СШ №10 </a:t>
            </a:r>
          </a:p>
        </p:txBody>
      </p:sp>
      <p:sp>
        <p:nvSpPr>
          <p:cNvPr id="37" name="Прямоугольник 36"/>
          <p:cNvSpPr>
            <a:spLocks noChangeArrowheads="1"/>
          </p:cNvSpPr>
          <p:nvPr/>
        </p:nvSpPr>
        <p:spPr bwMode="auto">
          <a:xfrm>
            <a:off x="7870552" y="1482428"/>
            <a:ext cx="711200" cy="457200"/>
          </a:xfrm>
          <a:prstGeom prst="rect">
            <a:avLst/>
          </a:prstGeom>
          <a:solidFill>
            <a:srgbClr val="C7C7E3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ru-RU" sz="1200" b="1" dirty="0">
                <a:effectLst/>
                <a:latin typeface="Times New Roman"/>
                <a:ea typeface="Times New Roman"/>
              </a:rPr>
              <a:t>ПКПП</a:t>
            </a:r>
            <a:endParaRPr lang="ru-RU" sz="1200" dirty="0">
              <a:effectLst/>
              <a:latin typeface="Times New Roman"/>
              <a:ea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sz="1200" b="1" dirty="0">
                <a:effectLst/>
                <a:latin typeface="Times New Roman"/>
                <a:ea typeface="Times New Roman"/>
              </a:rPr>
              <a:t> </a:t>
            </a:r>
            <a:endParaRPr lang="ru-RU" sz="1200" dirty="0">
              <a:effectLst/>
              <a:latin typeface="Times New Roman"/>
              <a:ea typeface="Times New Roman"/>
            </a:endParaRPr>
          </a:p>
        </p:txBody>
      </p:sp>
      <p:sp>
        <p:nvSpPr>
          <p:cNvPr id="38" name="Прямоугольник 37"/>
          <p:cNvSpPr>
            <a:spLocks noChangeArrowheads="1"/>
          </p:cNvSpPr>
          <p:nvPr/>
        </p:nvSpPr>
        <p:spPr bwMode="auto">
          <a:xfrm>
            <a:off x="7452320" y="2288059"/>
            <a:ext cx="1547664" cy="3589214"/>
          </a:xfrm>
          <a:prstGeom prst="rect">
            <a:avLst/>
          </a:prstGeom>
          <a:solidFill>
            <a:srgbClr val="CCE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СШ №1 </a:t>
            </a:r>
          </a:p>
          <a:p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СШ №2 </a:t>
            </a:r>
          </a:p>
          <a:p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Гимназия </a:t>
            </a:r>
          </a:p>
          <a:p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СШ №5 </a:t>
            </a:r>
          </a:p>
          <a:p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СШ №6 </a:t>
            </a:r>
          </a:p>
          <a:p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СШ №7 </a:t>
            </a:r>
          </a:p>
          <a:p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СШ №8 </a:t>
            </a:r>
          </a:p>
          <a:p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СШ №9 </a:t>
            </a:r>
          </a:p>
          <a:p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СШ №10 </a:t>
            </a:r>
          </a:p>
          <a:p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СШ №11 </a:t>
            </a:r>
          </a:p>
          <a:p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СШ №12 </a:t>
            </a:r>
          </a:p>
          <a:p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СШ №13 </a:t>
            </a:r>
          </a:p>
          <a:p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СШ №14 </a:t>
            </a:r>
          </a:p>
          <a:p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СШ №15 </a:t>
            </a:r>
          </a:p>
          <a:p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СШ № 16 </a:t>
            </a:r>
          </a:p>
          <a:p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Козенская СШ </a:t>
            </a:r>
          </a:p>
          <a:p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Криничанская СШ </a:t>
            </a:r>
          </a:p>
          <a:p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Каменская СШ*</a:t>
            </a:r>
          </a:p>
          <a:p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Руднянская СШ*</a:t>
            </a:r>
          </a:p>
          <a:p>
            <a:endParaRPr lang="ru-RU" sz="1100" dirty="0"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cxnSp>
        <p:nvCxnSpPr>
          <p:cNvPr id="40" name="Прямая соединительная линия 39"/>
          <p:cNvCxnSpPr>
            <a:cxnSpLocks noChangeShapeType="1"/>
            <a:stCxn id="31" idx="3"/>
            <a:endCxn id="37" idx="1"/>
          </p:cNvCxnSpPr>
          <p:nvPr/>
        </p:nvCxnSpPr>
        <p:spPr bwMode="auto">
          <a:xfrm>
            <a:off x="5354636" y="1654582"/>
            <a:ext cx="2515916" cy="56446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3" name="Прямая соединительная линия 42"/>
          <p:cNvCxnSpPr>
            <a:cxnSpLocks noChangeShapeType="1"/>
            <a:stCxn id="32" idx="2"/>
            <a:endCxn id="33" idx="0"/>
          </p:cNvCxnSpPr>
          <p:nvPr/>
        </p:nvCxnSpPr>
        <p:spPr bwMode="auto">
          <a:xfrm rot="16200000" flipH="1">
            <a:off x="2908229" y="950332"/>
            <a:ext cx="401294" cy="227415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4" name="Прямая соединительная линия 43"/>
          <p:cNvCxnSpPr>
            <a:cxnSpLocks noChangeShapeType="1"/>
            <a:endCxn id="36" idx="0"/>
          </p:cNvCxnSpPr>
          <p:nvPr/>
        </p:nvCxnSpPr>
        <p:spPr bwMode="auto">
          <a:xfrm>
            <a:off x="6338815" y="2633058"/>
            <a:ext cx="0" cy="104117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5" name="Прямая соединительная линия 44"/>
          <p:cNvCxnSpPr>
            <a:cxnSpLocks noChangeShapeType="1"/>
            <a:stCxn id="37" idx="2"/>
            <a:endCxn id="38" idx="0"/>
          </p:cNvCxnSpPr>
          <p:nvPr/>
        </p:nvCxnSpPr>
        <p:spPr bwMode="auto">
          <a:xfrm>
            <a:off x="8226152" y="1939628"/>
            <a:ext cx="0" cy="34843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" name="Прямая соединительная линия 45"/>
          <p:cNvCxnSpPr>
            <a:cxnSpLocks noChangeShapeType="1"/>
            <a:stCxn id="32" idx="2"/>
          </p:cNvCxnSpPr>
          <p:nvPr/>
        </p:nvCxnSpPr>
        <p:spPr bwMode="auto">
          <a:xfrm flipH="1">
            <a:off x="1475656" y="1886764"/>
            <a:ext cx="496142" cy="36656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7" name="Прямая соединительная линия 46"/>
          <p:cNvCxnSpPr>
            <a:cxnSpLocks noChangeShapeType="1"/>
            <a:stCxn id="31" idx="1"/>
            <a:endCxn id="32" idx="3"/>
          </p:cNvCxnSpPr>
          <p:nvPr/>
        </p:nvCxnSpPr>
        <p:spPr bwMode="auto">
          <a:xfrm flipH="1">
            <a:off x="2725543" y="1654582"/>
            <a:ext cx="819343" cy="1628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8" name="Rectangle 5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9" name="Rectangle 53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/>
            </a:r>
            <a:b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0" name="Rectangle 57"/>
          <p:cNvSpPr>
            <a:spLocks noChangeArrowheads="1"/>
          </p:cNvSpPr>
          <p:nvPr/>
        </p:nvSpPr>
        <p:spPr bwMode="auto">
          <a:xfrm>
            <a:off x="0" y="914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002338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	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002338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72" name="Прямая соединительная линия 71"/>
          <p:cNvCxnSpPr>
            <a:cxnSpLocks noChangeShapeType="1"/>
            <a:stCxn id="31" idx="3"/>
            <a:endCxn id="35" idx="0"/>
          </p:cNvCxnSpPr>
          <p:nvPr/>
        </p:nvCxnSpPr>
        <p:spPr bwMode="auto">
          <a:xfrm>
            <a:off x="5354636" y="1654582"/>
            <a:ext cx="864359" cy="533976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7" name="Прямоугольник 86"/>
          <p:cNvSpPr/>
          <p:nvPr/>
        </p:nvSpPr>
        <p:spPr>
          <a:xfrm>
            <a:off x="3271837" y="6072206"/>
            <a:ext cx="70242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*коррекционно-педагогическая помощь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ПКПП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оказывается детям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ОПФР</a:t>
            </a:r>
          </a:p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школьного и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дошкольного возраста из одного населенного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пункт</a:t>
            </a: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а</a:t>
            </a:r>
            <a:endParaRPr lang="ru-RU" sz="1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9754325"/>
      </p:ext>
    </p:extLst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95535" y="404664"/>
            <a:ext cx="8568953" cy="920080"/>
          </a:xfrm>
        </p:spPr>
        <p:txBody>
          <a:bodyPr/>
          <a:lstStyle/>
          <a:p>
            <a:pPr algn="ctr"/>
            <a:r>
              <a:rPr lang="ru-RU" sz="3200" b="1" kern="1200" dirty="0">
                <a:solidFill>
                  <a:srgbClr val="031C99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Интеграция - альтернатива для лиц с ОПФР</a:t>
            </a:r>
          </a:p>
        </p:txBody>
      </p:sp>
      <p:sp>
        <p:nvSpPr>
          <p:cNvPr id="6" name="Rectangle 13"/>
          <p:cNvSpPr>
            <a:spLocks noChangeArrowheads="1"/>
          </p:cNvSpPr>
          <p:nvPr/>
        </p:nvSpPr>
        <p:spPr bwMode="auto">
          <a:xfrm>
            <a:off x="251520" y="2011596"/>
            <a:ext cx="2853010" cy="1330747"/>
          </a:xfrm>
          <a:prstGeom prst="rect">
            <a:avLst/>
          </a:prstGeom>
          <a:solidFill>
            <a:srgbClr val="99CCFF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99CCFF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</a:rPr>
              <a:t>Получение образования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</a:rPr>
              <a:t> в специальном учреждении </a:t>
            </a:r>
          </a:p>
        </p:txBody>
      </p:sp>
      <p:sp>
        <p:nvSpPr>
          <p:cNvPr id="8" name="Rectangle 18"/>
          <p:cNvSpPr>
            <a:spLocks noChangeArrowheads="1"/>
          </p:cNvSpPr>
          <p:nvPr/>
        </p:nvSpPr>
        <p:spPr bwMode="auto">
          <a:xfrm>
            <a:off x="3499141" y="4452360"/>
            <a:ext cx="1609725" cy="715962"/>
          </a:xfrm>
          <a:prstGeom prst="rect">
            <a:avLst/>
          </a:prstGeom>
          <a:solidFill>
            <a:srgbClr val="FFFFE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rgbClr val="8B8BFF">
                <a:alpha val="50000"/>
              </a:srgbClr>
            </a:outerShdw>
          </a:effec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rgbClr val="000000"/>
                </a:solidFill>
                <a:latin typeface="Times New Roman" pitchFamily="18" charset="0"/>
              </a:rPr>
              <a:t>обучение</a:t>
            </a:r>
          </a:p>
        </p:txBody>
      </p:sp>
      <p:sp>
        <p:nvSpPr>
          <p:cNvPr id="9" name="Rectangle 19"/>
          <p:cNvSpPr>
            <a:spLocks noChangeArrowheads="1"/>
          </p:cNvSpPr>
          <p:nvPr/>
        </p:nvSpPr>
        <p:spPr bwMode="auto">
          <a:xfrm>
            <a:off x="5244714" y="5589240"/>
            <a:ext cx="2267744" cy="870937"/>
          </a:xfrm>
          <a:prstGeom prst="rect">
            <a:avLst/>
          </a:prstGeom>
          <a:solidFill>
            <a:srgbClr val="FFFFE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rgbClr val="8B8BFF">
                <a:alpha val="50000"/>
              </a:srgbClr>
            </a:outerShdw>
          </a:effec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rgbClr val="000000"/>
                </a:solidFill>
                <a:latin typeface="Times New Roman" pitchFamily="18" charset="0"/>
              </a:rPr>
              <a:t> участие во всех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i="1" dirty="0">
                <a:solidFill>
                  <a:srgbClr val="000000"/>
                </a:solidFill>
                <a:latin typeface="Times New Roman" pitchFamily="18" charset="0"/>
              </a:rPr>
              <a:t>с</a:t>
            </a:r>
            <a:r>
              <a:rPr lang="ru-RU" b="1" i="1" dirty="0" smtClean="0">
                <a:solidFill>
                  <a:srgbClr val="000000"/>
                </a:solidFill>
                <a:latin typeface="Times New Roman" pitchFamily="18" charset="0"/>
              </a:rPr>
              <a:t>ферах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rgbClr val="000000"/>
                </a:solidFill>
                <a:latin typeface="Times New Roman" pitchFamily="18" charset="0"/>
              </a:rPr>
              <a:t>жизнедеятельности</a:t>
            </a:r>
          </a:p>
        </p:txBody>
      </p:sp>
      <p:sp>
        <p:nvSpPr>
          <p:cNvPr id="10" name="Rectangle 24"/>
          <p:cNvSpPr>
            <a:spLocks noChangeArrowheads="1"/>
          </p:cNvSpPr>
          <p:nvPr/>
        </p:nvSpPr>
        <p:spPr bwMode="auto">
          <a:xfrm>
            <a:off x="7236296" y="4452360"/>
            <a:ext cx="1609725" cy="715962"/>
          </a:xfrm>
          <a:prstGeom prst="rect">
            <a:avLst/>
          </a:prstGeom>
          <a:solidFill>
            <a:srgbClr val="FFFFE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rgbClr val="8B8BFF">
                <a:alpha val="50000"/>
              </a:srgbClr>
            </a:outerShdw>
          </a:effec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rgbClr val="000000"/>
                </a:solidFill>
                <a:latin typeface="Times New Roman" pitchFamily="18" charset="0"/>
              </a:rPr>
              <a:t>воспитание</a:t>
            </a:r>
          </a:p>
        </p:txBody>
      </p:sp>
      <p:sp>
        <p:nvSpPr>
          <p:cNvPr id="16" name="Rectangle 13"/>
          <p:cNvSpPr>
            <a:spLocks noChangeArrowheads="1"/>
          </p:cNvSpPr>
          <p:nvPr/>
        </p:nvSpPr>
        <p:spPr bwMode="auto">
          <a:xfrm>
            <a:off x="4644007" y="2011597"/>
            <a:ext cx="3469159" cy="1330747"/>
          </a:xfrm>
          <a:prstGeom prst="rect">
            <a:avLst/>
          </a:prstGeom>
          <a:solidFill>
            <a:srgbClr val="99CCFF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99CCFF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</a:rPr>
              <a:t>Получение образования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</a:rPr>
              <a:t> в  учреждениях  общего среднего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</a:rPr>
              <a:t>и дошкольного образования </a:t>
            </a:r>
          </a:p>
        </p:txBody>
      </p:sp>
      <p:cxnSp>
        <p:nvCxnSpPr>
          <p:cNvPr id="17" name="Прямая со стрелкой 16"/>
          <p:cNvCxnSpPr>
            <a:stCxn id="16" idx="2"/>
            <a:endCxn id="9" idx="0"/>
          </p:cNvCxnSpPr>
          <p:nvPr/>
        </p:nvCxnSpPr>
        <p:spPr bwMode="auto">
          <a:xfrm flipH="1">
            <a:off x="6378586" y="3342344"/>
            <a:ext cx="1" cy="224689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Прямая со стрелкой 19"/>
          <p:cNvCxnSpPr>
            <a:stCxn id="16" idx="2"/>
            <a:endCxn id="10" idx="0"/>
          </p:cNvCxnSpPr>
          <p:nvPr/>
        </p:nvCxnSpPr>
        <p:spPr bwMode="auto">
          <a:xfrm>
            <a:off x="6378587" y="3342344"/>
            <a:ext cx="1662572" cy="111001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Прямая со стрелкой 21"/>
          <p:cNvCxnSpPr>
            <a:stCxn id="16" idx="2"/>
            <a:endCxn id="8" idx="0"/>
          </p:cNvCxnSpPr>
          <p:nvPr/>
        </p:nvCxnSpPr>
        <p:spPr bwMode="auto">
          <a:xfrm flipH="1">
            <a:off x="4304004" y="3342344"/>
            <a:ext cx="2074583" cy="111001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7" name="Rectangle 14"/>
          <p:cNvSpPr>
            <a:spLocks noChangeArrowheads="1"/>
          </p:cNvSpPr>
          <p:nvPr/>
        </p:nvSpPr>
        <p:spPr bwMode="auto">
          <a:xfrm>
            <a:off x="3563888" y="2394394"/>
            <a:ext cx="792088" cy="565150"/>
          </a:xfrm>
          <a:prstGeom prst="rect">
            <a:avLst/>
          </a:prstGeom>
          <a:solidFill>
            <a:srgbClr val="FFFFE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62179" tIns="31090" rIns="62179" bIns="31090" anchor="ctr"/>
          <a:lstStyle/>
          <a:p>
            <a:pPr algn="ctr"/>
            <a:r>
              <a:rPr lang="ru-RU" sz="1400" b="1" dirty="0" smtClean="0">
                <a:solidFill>
                  <a:srgbClr val="000000"/>
                </a:solidFill>
              </a:rPr>
              <a:t>ИЛИ</a:t>
            </a:r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2125977269"/>
      </p:ext>
    </p:extLst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3"/>
          <p:cNvSpPr>
            <a:spLocks noChangeArrowheads="1"/>
          </p:cNvSpPr>
          <p:nvPr/>
        </p:nvSpPr>
        <p:spPr bwMode="auto">
          <a:xfrm>
            <a:off x="157772" y="-15388"/>
            <a:ext cx="8495928" cy="1508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912100" algn="l"/>
              </a:tabLst>
            </a:pP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/>
            </a:r>
            <a:b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 sz="1800" b="1" i="0" u="none" strike="noStrike" kern="1200" baseline="0">
                <a:solidFill>
                  <a:srgbClr val="6699FF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r>
              <a:rPr lang="ru-RU" sz="2800" b="1" dirty="0">
                <a:solidFill>
                  <a:srgbClr val="031C99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Наполняемость классов интегрированного обучения и воспитания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912100" algn="l"/>
              </a:tabLst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2843808" y="1689625"/>
            <a:ext cx="2664296" cy="700088"/>
          </a:xfrm>
          <a:prstGeom prst="rect">
            <a:avLst/>
          </a:prstGeom>
          <a:solidFill>
            <a:srgbClr val="9BFFFF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9BFFFF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7D"/>
                  </a:outerShdw>
                </a:effectLst>
              </a14:hiddenEffects>
            </a:ext>
          </a:extLst>
        </p:spPr>
        <p:txBody>
          <a:bodyPr lIns="62179" tIns="31090" rIns="62179" bIns="31090" anchor="ctr">
            <a:flatTx/>
          </a:bodyPr>
          <a:lstStyle/>
          <a:p>
            <a:pPr algn="ctr"/>
            <a:r>
              <a:rPr lang="ru-RU" sz="1600" b="1" dirty="0" smtClean="0">
                <a:solidFill>
                  <a:srgbClr val="000000"/>
                </a:solidFill>
              </a:rPr>
              <a:t>Класс интегрированного обучения и воспитания</a:t>
            </a:r>
            <a:endParaRPr lang="ru-RU" sz="1600" dirty="0"/>
          </a:p>
        </p:txBody>
      </p:sp>
      <p:sp>
        <p:nvSpPr>
          <p:cNvPr id="6" name="Rectangle 11"/>
          <p:cNvSpPr>
            <a:spLocks noChangeArrowheads="1"/>
          </p:cNvSpPr>
          <p:nvPr/>
        </p:nvSpPr>
        <p:spPr bwMode="auto">
          <a:xfrm>
            <a:off x="2987824" y="2389714"/>
            <a:ext cx="2360768" cy="391214"/>
          </a:xfrm>
          <a:prstGeom prst="rect">
            <a:avLst/>
          </a:prstGeom>
          <a:gradFill flip="none" rotWithShape="1">
            <a:gsLst>
              <a:gs pos="0">
                <a:srgbClr val="FFFF00"/>
              </a:gs>
              <a:gs pos="30000">
                <a:srgbClr val="FFC000"/>
              </a:gs>
              <a:gs pos="64999">
                <a:srgbClr val="FFC000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  <a:tileRect r="-100000" b="-100000"/>
          </a:gradFill>
          <a:ln>
            <a:headEnd/>
            <a:tailEnd/>
          </a:ln>
          <a:scene3d>
            <a:camera prst="obliqueTopRigh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62179" tIns="31090" rIns="62179" bIns="31090" anchor="ctr"/>
          <a:lstStyle/>
          <a:p>
            <a:pPr algn="ctr"/>
            <a:r>
              <a:rPr lang="ru-RU" sz="1400" b="1" dirty="0" smtClean="0">
                <a:solidFill>
                  <a:srgbClr val="000000"/>
                </a:solidFill>
                <a:effectLst>
                  <a:innerShdw blurRad="114300">
                    <a:prstClr val="black"/>
                  </a:innerShdw>
                </a:effectLst>
              </a:rPr>
              <a:t>20 и </a:t>
            </a:r>
            <a:r>
              <a:rPr lang="ru-RU" sz="1400" b="1" dirty="0">
                <a:solidFill>
                  <a:srgbClr val="000000"/>
                </a:solidFill>
                <a:effectLst>
                  <a:innerShdw blurRad="114300">
                    <a:prstClr val="black"/>
                  </a:innerShdw>
                </a:effectLst>
              </a:rPr>
              <a:t>более </a:t>
            </a:r>
            <a:r>
              <a:rPr lang="ru-RU" sz="1400" b="1" dirty="0" smtClean="0">
                <a:solidFill>
                  <a:srgbClr val="000000"/>
                </a:solidFill>
                <a:effectLst>
                  <a:innerShdw blurRad="114300">
                    <a:prstClr val="black"/>
                  </a:innerShdw>
                </a:effectLst>
              </a:rPr>
              <a:t>учащихся</a:t>
            </a:r>
            <a:endParaRPr lang="ru-RU" sz="1400" b="1" dirty="0">
              <a:solidFill>
                <a:srgbClr val="000000"/>
              </a:solidFill>
              <a:effectLst>
                <a:innerShdw blurRad="114300">
                  <a:prstClr val="black"/>
                </a:innerShdw>
              </a:effectLst>
            </a:endParaRPr>
          </a:p>
        </p:txBody>
      </p:sp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2915816" y="3397826"/>
            <a:ext cx="2520280" cy="607238"/>
          </a:xfrm>
          <a:prstGeom prst="rect">
            <a:avLst/>
          </a:prstGeom>
          <a:gradFill flip="none" rotWithShape="1">
            <a:gsLst>
              <a:gs pos="0">
                <a:srgbClr val="FFFF00"/>
              </a:gs>
              <a:gs pos="30000">
                <a:srgbClr val="FFC000"/>
              </a:gs>
              <a:gs pos="64999">
                <a:srgbClr val="FFC000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  <a:tileRect r="-100000" b="-100000"/>
          </a:gradFill>
          <a:ln>
            <a:headEnd/>
            <a:tailEnd/>
          </a:ln>
          <a:scene3d>
            <a:camera prst="obliqueTopRigh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62179" tIns="31090" rIns="62179" bIns="31090" anchor="ctr"/>
          <a:lstStyle/>
          <a:p>
            <a:pPr algn="ctr"/>
            <a:r>
              <a:rPr lang="ru-RU" sz="1400" b="1" dirty="0">
                <a:solidFill>
                  <a:srgbClr val="000000"/>
                </a:solidFill>
                <a:effectLst>
                  <a:innerShdw blurRad="114300">
                    <a:prstClr val="black"/>
                  </a:innerShdw>
                </a:effectLst>
              </a:rPr>
              <a:t>5-6 </a:t>
            </a:r>
            <a:r>
              <a:rPr lang="ru-RU" sz="1400" b="1" dirty="0" smtClean="0">
                <a:solidFill>
                  <a:srgbClr val="000000"/>
                </a:solidFill>
                <a:effectLst>
                  <a:innerShdw blurRad="114300">
                    <a:prstClr val="black"/>
                  </a:innerShdw>
                </a:effectLst>
              </a:rPr>
              <a:t>учащихся</a:t>
            </a:r>
          </a:p>
          <a:p>
            <a:pPr algn="ctr"/>
            <a:r>
              <a:rPr lang="ru-RU" sz="1400" b="1" dirty="0">
                <a:solidFill>
                  <a:srgbClr val="000000"/>
                </a:solidFill>
                <a:effectLst>
                  <a:innerShdw blurRad="114300">
                    <a:prstClr val="black"/>
                  </a:innerShdw>
                </a:effectLst>
              </a:rPr>
              <a:t>однородного </a:t>
            </a:r>
            <a:r>
              <a:rPr lang="ru-RU" sz="1400" b="1" dirty="0" smtClean="0">
                <a:solidFill>
                  <a:srgbClr val="000000"/>
                </a:solidFill>
                <a:effectLst>
                  <a:innerShdw blurRad="114300">
                    <a:prstClr val="black"/>
                  </a:innerShdw>
                </a:effectLst>
              </a:rPr>
              <a:t>характера</a:t>
            </a:r>
            <a:endParaRPr lang="ru-RU" sz="1400" b="1" dirty="0">
              <a:effectLst>
                <a:innerShdw blurRad="114300">
                  <a:prstClr val="black"/>
                </a:innerShdw>
              </a:effectLst>
            </a:endParaRPr>
          </a:p>
        </p:txBody>
      </p:sp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157772" y="3397826"/>
            <a:ext cx="2360768" cy="607238"/>
          </a:xfrm>
          <a:prstGeom prst="rect">
            <a:avLst/>
          </a:prstGeom>
          <a:gradFill flip="none" rotWithShape="1">
            <a:gsLst>
              <a:gs pos="0">
                <a:srgbClr val="FFFF00"/>
              </a:gs>
              <a:gs pos="30000">
                <a:srgbClr val="FFC000"/>
              </a:gs>
              <a:gs pos="64999">
                <a:srgbClr val="FFC000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  <a:tileRect r="-100000" b="-100000"/>
          </a:gradFill>
          <a:ln>
            <a:headEnd/>
            <a:tailEnd/>
          </a:ln>
          <a:scene3d>
            <a:camera prst="obliqueTopRigh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62179" tIns="31090" rIns="62179" bIns="31090" anchor="ctr"/>
          <a:lstStyle/>
          <a:p>
            <a:pPr algn="ctr"/>
            <a:r>
              <a:rPr lang="ru-RU" sz="1400" b="1" dirty="0" smtClean="0">
                <a:solidFill>
                  <a:srgbClr val="000000"/>
                </a:solidFill>
                <a:effectLst>
                  <a:innerShdw blurRad="114300">
                    <a:prstClr val="black"/>
                  </a:innerShdw>
                </a:effectLst>
              </a:rPr>
              <a:t>3 учащихся </a:t>
            </a:r>
          </a:p>
          <a:p>
            <a:pPr algn="ctr"/>
            <a:r>
              <a:rPr lang="ru-RU" sz="1400" b="1" dirty="0" smtClean="0">
                <a:solidFill>
                  <a:srgbClr val="000000"/>
                </a:solidFill>
                <a:effectLst>
                  <a:innerShdw blurRad="114300">
                    <a:prstClr val="black"/>
                  </a:innerShdw>
                </a:effectLst>
              </a:rPr>
              <a:t>однородного характера</a:t>
            </a:r>
            <a:endParaRPr lang="ru-RU" sz="1400" b="1" dirty="0">
              <a:effectLst>
                <a:innerShdw blurRad="114300">
                  <a:prstClr val="black"/>
                </a:innerShdw>
              </a:effectLst>
            </a:endParaRPr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5796136" y="3409722"/>
            <a:ext cx="2664296" cy="595342"/>
          </a:xfrm>
          <a:prstGeom prst="rect">
            <a:avLst/>
          </a:prstGeom>
          <a:gradFill flip="none" rotWithShape="1">
            <a:gsLst>
              <a:gs pos="0">
                <a:srgbClr val="FFFF00"/>
              </a:gs>
              <a:gs pos="30000">
                <a:srgbClr val="FFC000"/>
              </a:gs>
              <a:gs pos="64999">
                <a:srgbClr val="FFC000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  <a:tileRect r="-100000" b="-100000"/>
          </a:gradFill>
          <a:ln>
            <a:headEnd/>
            <a:tailEnd/>
          </a:ln>
          <a:scene3d>
            <a:camera prst="obliqueTopRigh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62179" tIns="31090" rIns="62179" bIns="31090" anchor="ctr"/>
          <a:lstStyle/>
          <a:p>
            <a:pPr algn="ctr"/>
            <a:r>
              <a:rPr lang="ru-RU" sz="1400" b="1" dirty="0">
                <a:solidFill>
                  <a:srgbClr val="000000"/>
                </a:solidFill>
                <a:effectLst>
                  <a:innerShdw blurRad="114300">
                    <a:prstClr val="black"/>
                  </a:innerShdw>
                </a:effectLst>
              </a:rPr>
              <a:t>3-4 учащихся</a:t>
            </a:r>
          </a:p>
        </p:txBody>
      </p:sp>
      <p:cxnSp>
        <p:nvCxnSpPr>
          <p:cNvPr id="11" name="Прямая со стрелкой 10"/>
          <p:cNvCxnSpPr>
            <a:stCxn id="6" idx="2"/>
            <a:endCxn id="7" idx="0"/>
          </p:cNvCxnSpPr>
          <p:nvPr/>
        </p:nvCxnSpPr>
        <p:spPr bwMode="auto">
          <a:xfrm>
            <a:off x="4168208" y="2780928"/>
            <a:ext cx="7748" cy="61689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Прямая со стрелкой 12"/>
          <p:cNvCxnSpPr>
            <a:stCxn id="6" idx="2"/>
            <a:endCxn id="9" idx="0"/>
          </p:cNvCxnSpPr>
          <p:nvPr/>
        </p:nvCxnSpPr>
        <p:spPr bwMode="auto">
          <a:xfrm>
            <a:off x="4168208" y="2780928"/>
            <a:ext cx="2960076" cy="62879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Прямая со стрелкой 15"/>
          <p:cNvCxnSpPr>
            <a:stCxn id="6" idx="2"/>
            <a:endCxn id="8" idx="0"/>
          </p:cNvCxnSpPr>
          <p:nvPr/>
        </p:nvCxnSpPr>
        <p:spPr bwMode="auto">
          <a:xfrm flipH="1">
            <a:off x="1338156" y="2780928"/>
            <a:ext cx="2830052" cy="61689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" name="Блок-схема: процесс 19"/>
          <p:cNvSpPr/>
          <p:nvPr/>
        </p:nvSpPr>
        <p:spPr bwMode="auto">
          <a:xfrm>
            <a:off x="237362" y="4149080"/>
            <a:ext cx="2201588" cy="576064"/>
          </a:xfrm>
          <a:prstGeom prst="flowChartProcess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6200000" scaled="0"/>
          </a:gradFill>
          <a:ln w="44450" cap="rnd">
            <a:round/>
            <a:headEnd type="none" w="med" len="med"/>
            <a:tailEnd type="none" w="med" len="med"/>
          </a:ln>
          <a:effectLst>
            <a:glow rad="139700">
              <a:schemeClr val="accent5">
                <a:satMod val="175000"/>
                <a:alpha val="40000"/>
              </a:schemeClr>
            </a:glow>
            <a:innerShdw blurRad="63500" dist="50800" dir="8100000">
              <a:prstClr val="black">
                <a:alpha val="50000"/>
              </a:prstClr>
            </a:innerShdw>
          </a:effectLst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Интеллектуальная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недостаточность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Блок-схема: процесс 21"/>
          <p:cNvSpPr/>
          <p:nvPr/>
        </p:nvSpPr>
        <p:spPr bwMode="auto">
          <a:xfrm>
            <a:off x="251520" y="4880046"/>
            <a:ext cx="2201588" cy="421162"/>
          </a:xfrm>
          <a:prstGeom prst="flowChartProcess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6200000" scaled="0"/>
          </a:gradFill>
          <a:ln w="44450" cap="rnd">
            <a:round/>
            <a:headEnd type="none" w="med" len="med"/>
            <a:tailEnd type="none" w="med" len="med"/>
          </a:ln>
          <a:effectLst>
            <a:glow rad="139700">
              <a:schemeClr val="accent5">
                <a:satMod val="175000"/>
                <a:alpha val="40000"/>
              </a:schemeClr>
            </a:glow>
            <a:innerShdw blurRad="63500" dist="50800" dir="8100000">
              <a:prstClr val="black">
                <a:alpha val="50000"/>
              </a:prstClr>
            </a:innerShdw>
          </a:effectLst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Неслышащие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Блок-схема: процесс 22"/>
          <p:cNvSpPr/>
          <p:nvPr/>
        </p:nvSpPr>
        <p:spPr bwMode="auto">
          <a:xfrm>
            <a:off x="251520" y="5517232"/>
            <a:ext cx="2204902" cy="432048"/>
          </a:xfrm>
          <a:prstGeom prst="flowChartProcess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6200000" scaled="0"/>
          </a:gradFill>
          <a:ln w="44450" cap="rnd">
            <a:round/>
            <a:headEnd type="none" w="med" len="med"/>
            <a:tailEnd type="none" w="med" len="med"/>
          </a:ln>
          <a:effectLst>
            <a:glow rad="139700">
              <a:schemeClr val="accent5">
                <a:satMod val="175000"/>
                <a:alpha val="40000"/>
              </a:schemeClr>
            </a:glow>
            <a:innerShdw blurRad="63500" dist="50800" dir="8100000">
              <a:prstClr val="black">
                <a:alpha val="50000"/>
              </a:prstClr>
            </a:innerShdw>
          </a:effectLst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Незрячие</a:t>
            </a:r>
          </a:p>
        </p:txBody>
      </p:sp>
      <p:sp>
        <p:nvSpPr>
          <p:cNvPr id="24" name="Блок-схема: процесс 23"/>
          <p:cNvSpPr/>
          <p:nvPr/>
        </p:nvSpPr>
        <p:spPr bwMode="auto">
          <a:xfrm>
            <a:off x="251520" y="6093296"/>
            <a:ext cx="2191784" cy="576064"/>
          </a:xfrm>
          <a:prstGeom prst="flowChartProcess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6200000" scaled="0"/>
          </a:gradFill>
          <a:ln w="44450" cap="rnd">
            <a:round/>
            <a:headEnd type="none" w="med" len="med"/>
            <a:tailEnd type="none" w="med" len="med"/>
          </a:ln>
          <a:effectLst>
            <a:glow rad="139700">
              <a:schemeClr val="accent5">
                <a:satMod val="175000"/>
                <a:alpha val="40000"/>
              </a:schemeClr>
            </a:glow>
            <a:innerShdw blurRad="63500" dist="50800" dir="8100000">
              <a:prstClr val="black">
                <a:alpha val="50000"/>
              </a:prstClr>
            </a:innerShdw>
          </a:effectLst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Нарушение функций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ОДА</a:t>
            </a:r>
          </a:p>
        </p:txBody>
      </p:sp>
      <p:sp>
        <p:nvSpPr>
          <p:cNvPr id="25" name="Блок-схема: процесс 24"/>
          <p:cNvSpPr/>
          <p:nvPr/>
        </p:nvSpPr>
        <p:spPr bwMode="auto">
          <a:xfrm>
            <a:off x="3091110" y="4149080"/>
            <a:ext cx="2272978" cy="432048"/>
          </a:xfrm>
          <a:prstGeom prst="flowChartProcess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6200000" scaled="0"/>
          </a:gradFill>
          <a:ln w="44450" cap="rnd">
            <a:round/>
            <a:headEnd type="none" w="med" len="med"/>
            <a:tailEnd type="none" w="med" len="med"/>
          </a:ln>
          <a:effectLst>
            <a:glow rad="139700">
              <a:schemeClr val="accent5">
                <a:satMod val="175000"/>
                <a:alpha val="40000"/>
              </a:schemeClr>
            </a:glow>
            <a:innerShdw blurRad="63500" dist="50800" dir="8100000">
              <a:prstClr val="black">
                <a:alpha val="50000"/>
              </a:prstClr>
            </a:innerShdw>
          </a:effectLst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Слабослышащие</a:t>
            </a:r>
          </a:p>
        </p:txBody>
      </p:sp>
      <p:sp>
        <p:nvSpPr>
          <p:cNvPr id="26" name="Блок-схема: процесс 25"/>
          <p:cNvSpPr/>
          <p:nvPr/>
        </p:nvSpPr>
        <p:spPr bwMode="auto">
          <a:xfrm>
            <a:off x="3087931" y="4736030"/>
            <a:ext cx="2276157" cy="421162"/>
          </a:xfrm>
          <a:prstGeom prst="flowChartProcess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6200000" scaled="0"/>
          </a:gradFill>
          <a:ln w="44450" cap="rnd">
            <a:round/>
            <a:headEnd type="none" w="med" len="med"/>
            <a:tailEnd type="none" w="med" len="med"/>
          </a:ln>
          <a:effectLst>
            <a:glow rad="139700">
              <a:schemeClr val="accent5">
                <a:satMod val="175000"/>
                <a:alpha val="40000"/>
              </a:schemeClr>
            </a:glow>
            <a:innerShdw blurRad="63500" dist="50800" dir="8100000">
              <a:prstClr val="black">
                <a:alpha val="50000"/>
              </a:prstClr>
            </a:innerShdw>
          </a:effectLst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Слабовидящие</a:t>
            </a:r>
          </a:p>
        </p:txBody>
      </p:sp>
      <p:sp>
        <p:nvSpPr>
          <p:cNvPr id="27" name="Блок-схема: процесс 26"/>
          <p:cNvSpPr/>
          <p:nvPr/>
        </p:nvSpPr>
        <p:spPr bwMode="auto">
          <a:xfrm>
            <a:off x="3059832" y="5301208"/>
            <a:ext cx="2304256" cy="576064"/>
          </a:xfrm>
          <a:prstGeom prst="flowChartProcess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6200000" scaled="0"/>
          </a:gradFill>
          <a:ln w="44450" cap="rnd">
            <a:round/>
            <a:headEnd type="none" w="med" len="med"/>
            <a:tailEnd type="none" w="med" len="med"/>
          </a:ln>
          <a:effectLst>
            <a:glow rad="139700">
              <a:schemeClr val="accent5">
                <a:satMod val="175000"/>
                <a:alpha val="40000"/>
              </a:schemeClr>
            </a:glow>
            <a:innerShdw blurRad="63500" dist="50800" dir="8100000">
              <a:prstClr val="black">
                <a:alpha val="50000"/>
              </a:prstClr>
            </a:innerShdw>
          </a:effectLst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Тяжелые нарушения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речи</a:t>
            </a:r>
          </a:p>
        </p:txBody>
      </p:sp>
      <p:sp>
        <p:nvSpPr>
          <p:cNvPr id="28" name="Блок-схема: процесс 27"/>
          <p:cNvSpPr/>
          <p:nvPr/>
        </p:nvSpPr>
        <p:spPr bwMode="auto">
          <a:xfrm>
            <a:off x="3043875" y="5993904"/>
            <a:ext cx="2320213" cy="578368"/>
          </a:xfrm>
          <a:prstGeom prst="flowChartProcess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6200000" scaled="0"/>
          </a:gradFill>
          <a:ln w="44450" cap="rnd">
            <a:round/>
            <a:headEnd type="none" w="med" len="med"/>
            <a:tailEnd type="none" w="med" len="med"/>
          </a:ln>
          <a:effectLst>
            <a:glow rad="139700">
              <a:schemeClr val="accent5">
                <a:satMod val="175000"/>
                <a:alpha val="40000"/>
              </a:schemeClr>
            </a:glow>
            <a:innerShdw blurRad="63500" dist="50800" dir="8100000">
              <a:prstClr val="black">
                <a:alpha val="50000"/>
              </a:prstClr>
            </a:innerShdw>
          </a:effectLst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Трудности в обучении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Блок-схема: процесс 29"/>
          <p:cNvSpPr/>
          <p:nvPr/>
        </p:nvSpPr>
        <p:spPr bwMode="auto">
          <a:xfrm>
            <a:off x="5868144" y="4149080"/>
            <a:ext cx="2520280" cy="576064"/>
          </a:xfrm>
          <a:prstGeom prst="flowChartProcess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6200000" scaled="0"/>
          </a:gradFill>
          <a:ln w="44450" cap="rnd">
            <a:round/>
            <a:headEnd type="none" w="med" len="med"/>
            <a:tailEnd type="none" w="med" len="med"/>
          </a:ln>
          <a:effectLst>
            <a:glow rad="139700">
              <a:schemeClr val="accent5">
                <a:satMod val="175000"/>
                <a:alpha val="40000"/>
              </a:schemeClr>
            </a:glow>
            <a:innerShdw blurRad="63500" dist="50800" dir="8100000">
              <a:prstClr val="black">
                <a:alpha val="50000"/>
              </a:prstClr>
            </a:innerShdw>
          </a:effectLst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 разными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нарушениями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 более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2)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5" name="Прямая со стрелкой 34"/>
          <p:cNvCxnSpPr>
            <a:stCxn id="8" idx="2"/>
            <a:endCxn id="20" idx="0"/>
          </p:cNvCxnSpPr>
          <p:nvPr/>
        </p:nvCxnSpPr>
        <p:spPr bwMode="auto">
          <a:xfrm>
            <a:off x="1338156" y="4005064"/>
            <a:ext cx="0" cy="14401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" name="Прямая со стрелкой 40"/>
          <p:cNvCxnSpPr/>
          <p:nvPr/>
        </p:nvCxnSpPr>
        <p:spPr bwMode="auto">
          <a:xfrm>
            <a:off x="1338960" y="4736030"/>
            <a:ext cx="0" cy="14401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" name="Прямая со стрелкой 41"/>
          <p:cNvCxnSpPr>
            <a:stCxn id="22" idx="2"/>
            <a:endCxn id="23" idx="0"/>
          </p:cNvCxnSpPr>
          <p:nvPr/>
        </p:nvCxnSpPr>
        <p:spPr bwMode="auto">
          <a:xfrm>
            <a:off x="1352314" y="5301208"/>
            <a:ext cx="1657" cy="21602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1" name="Прямая со стрелкой 50"/>
          <p:cNvCxnSpPr/>
          <p:nvPr/>
        </p:nvCxnSpPr>
        <p:spPr bwMode="auto">
          <a:xfrm>
            <a:off x="1338156" y="5949280"/>
            <a:ext cx="0" cy="14401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2" name="Прямая со стрелкой 51"/>
          <p:cNvCxnSpPr/>
          <p:nvPr/>
        </p:nvCxnSpPr>
        <p:spPr bwMode="auto">
          <a:xfrm>
            <a:off x="4168208" y="4004052"/>
            <a:ext cx="0" cy="14401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6" name="Прямая со стрелкой 55"/>
          <p:cNvCxnSpPr/>
          <p:nvPr/>
        </p:nvCxnSpPr>
        <p:spPr bwMode="auto">
          <a:xfrm>
            <a:off x="4184404" y="4581128"/>
            <a:ext cx="0" cy="14401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7" name="Прямая со стрелкой 56"/>
          <p:cNvCxnSpPr/>
          <p:nvPr/>
        </p:nvCxnSpPr>
        <p:spPr bwMode="auto">
          <a:xfrm>
            <a:off x="4203981" y="5157192"/>
            <a:ext cx="0" cy="14401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8" name="Прямая со стрелкой 57"/>
          <p:cNvCxnSpPr/>
          <p:nvPr/>
        </p:nvCxnSpPr>
        <p:spPr bwMode="auto">
          <a:xfrm>
            <a:off x="4211960" y="5849888"/>
            <a:ext cx="0" cy="14401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9" name="Прямая со стрелкой 58"/>
          <p:cNvCxnSpPr/>
          <p:nvPr/>
        </p:nvCxnSpPr>
        <p:spPr bwMode="auto">
          <a:xfrm>
            <a:off x="7236296" y="4004052"/>
            <a:ext cx="0" cy="14401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216254756"/>
      </p:ext>
    </p:extLst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57158" y="428604"/>
            <a:ext cx="86439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sz="2000" b="1" i="0" u="none" strike="noStrike" kern="1200" baseline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r>
              <a:rPr lang="ru-RU" sz="2400" dirty="0" smtClean="0">
                <a:solidFill>
                  <a:srgbClr val="031C99"/>
                </a:solidFill>
                <a:latin typeface="Times New Roman" pitchFamily="18" charset="0"/>
                <a:cs typeface="Times New Roman" pitchFamily="18" charset="0"/>
              </a:rPr>
              <a:t>Выпускники </a:t>
            </a:r>
          </a:p>
          <a:p>
            <a:pPr algn="ctr">
              <a:defRPr sz="2000" b="1" i="0" u="none" strike="noStrike" kern="1200" baseline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r>
              <a:rPr lang="ru-RU" sz="2400" dirty="0" err="1" smtClean="0">
                <a:solidFill>
                  <a:srgbClr val="031C99"/>
                </a:solidFill>
                <a:latin typeface="Times New Roman" pitchFamily="18" charset="0"/>
                <a:cs typeface="Times New Roman" pitchFamily="18" charset="0"/>
              </a:rPr>
              <a:t>Мозырского</a:t>
            </a:r>
            <a:r>
              <a:rPr lang="ru-RU" sz="2400" dirty="0" smtClean="0">
                <a:solidFill>
                  <a:srgbClr val="031C99"/>
                </a:solidFill>
                <a:latin typeface="Times New Roman" pitchFamily="18" charset="0"/>
                <a:cs typeface="Times New Roman" pitchFamily="18" charset="0"/>
              </a:rPr>
              <a:t> района, получающие свидетельства о специальном образовании</a:t>
            </a:r>
            <a:endParaRPr lang="ru-RU" sz="2400" dirty="0">
              <a:solidFill>
                <a:srgbClr val="031C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500034" y="1714488"/>
          <a:ext cx="8072494" cy="49292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36670293"/>
      </p:ext>
    </p:extLst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1371600"/>
          </a:xfrm>
        </p:spPr>
        <p:txBody>
          <a:bodyPr/>
          <a:lstStyle/>
          <a:p>
            <a:pPr algn="ctr"/>
            <a:r>
              <a:rPr lang="ru-RU" sz="2000" b="1" dirty="0" smtClean="0">
                <a:solidFill>
                  <a:srgbClr val="031C99"/>
                </a:solidFill>
                <a:latin typeface="Times New Roman" pitchFamily="18" charset="0"/>
              </a:rPr>
              <a:t>Учреждения образования Гомельской области, обеспечивающие получение профессионально-технического образования лицам</a:t>
            </a:r>
            <a:r>
              <a:rPr lang="en-US" sz="2000" b="1" dirty="0" smtClean="0">
                <a:solidFill>
                  <a:srgbClr val="031C99"/>
                </a:solidFill>
                <a:latin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031C99"/>
                </a:solidFill>
                <a:latin typeface="Times New Roman" pitchFamily="18" charset="0"/>
              </a:rPr>
              <a:t/>
            </a:r>
            <a:br>
              <a:rPr lang="ru-RU" sz="2000" b="1" dirty="0" smtClean="0">
                <a:solidFill>
                  <a:srgbClr val="031C99"/>
                </a:solidFill>
                <a:latin typeface="Times New Roman" pitchFamily="18" charset="0"/>
              </a:rPr>
            </a:br>
            <a:r>
              <a:rPr lang="ru-RU" sz="2000" b="1" dirty="0" smtClean="0">
                <a:solidFill>
                  <a:srgbClr val="031C99"/>
                </a:solidFill>
                <a:latin typeface="Times New Roman" pitchFamily="18" charset="0"/>
              </a:rPr>
              <a:t>с интеллектуальной недостаточностью</a:t>
            </a:r>
            <a:endParaRPr lang="ru-RU" dirty="0" smtClean="0">
              <a:solidFill>
                <a:srgbClr val="031C99"/>
              </a:solidFill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42844" y="1714488"/>
            <a:ext cx="8858312" cy="504753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Учреждение образования «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Костюковское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государственное профессионально-техническое училище № 179 сельскохозяйственного производства»</a:t>
            </a:r>
          </a:p>
          <a:p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Учреждение образования «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Жлобинский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государственный профессиональный лицей сферы обслуживания» </a:t>
            </a:r>
          </a:p>
          <a:p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Учреждение образования «Гомельский государственный профессиональный лицей легкой промышленности» </a:t>
            </a:r>
          </a:p>
          <a:p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Учреждение образования «Гомельский государственный профессиональный лицей строителей» </a:t>
            </a:r>
          </a:p>
          <a:p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Учреждение образования «Калинковичский государственный профессиональный аграрно-технический лицей»</a:t>
            </a:r>
          </a:p>
          <a:p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Учреждение образования «Мозырский  государственный профессиональный лицей строителей № 2» </a:t>
            </a:r>
          </a:p>
          <a:p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Учреждение образования «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Приборский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государственный профессиональный аграрно-технический лицей»</a:t>
            </a:r>
          </a:p>
          <a:p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Учреждение образования «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Чечерское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государственное профессионально-техническое училище № 186 сельскохозяйственного производства»</a:t>
            </a:r>
          </a:p>
          <a:p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Учреждение образования «Рогачевский государственный профессионально-технический колледж строителей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eaLnBrk="0" hangingPunct="0">
              <a:tabLst>
                <a:tab pos="4133850" algn="l"/>
              </a:tabLst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6143692"/>
      </p:ext>
    </p:extLst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90223" y="2564904"/>
            <a:ext cx="5275311" cy="3257199"/>
          </a:xfrm>
        </p:spPr>
        <p:txBody>
          <a:bodyPr/>
          <a:lstStyle/>
          <a:p>
            <a:pPr marL="1588" indent="12700" algn="ctr">
              <a:buFont typeface="Wingdings 2" pitchFamily="18" charset="2"/>
              <a:buNone/>
            </a:pPr>
            <a:endParaRPr lang="ru-RU" sz="2000" b="1" dirty="0" smtClean="0"/>
          </a:p>
          <a:p>
            <a:pPr marL="1588" indent="12700" algn="ctr">
              <a:buFont typeface="Wingdings 2" pitchFamily="18" charset="2"/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Учащиеся специального отделения обучаются по профессиям:</a:t>
            </a:r>
          </a:p>
          <a:p>
            <a:pPr marL="1588" indent="12700">
              <a:buFont typeface="Wingdings 2" pitchFamily="18" charset="2"/>
              <a:buNone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1588" indent="12700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Штукатур - маляр</a:t>
            </a:r>
          </a:p>
          <a:p>
            <a:pPr marL="1588" indent="0">
              <a:buNone/>
            </a:pPr>
            <a:endParaRPr lang="ru-RU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1588" indent="12700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Штукатур - облицовщик - плиточник</a:t>
            </a:r>
          </a:p>
          <a:p>
            <a:pPr marL="1588" indent="0">
              <a:buNone/>
            </a:pPr>
            <a:endParaRPr lang="ru-RU" sz="2000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694" y="645592"/>
            <a:ext cx="3577510" cy="2796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20" b="11078"/>
          <a:stretch>
            <a:fillRect/>
          </a:stretch>
        </p:blipFill>
        <p:spPr bwMode="auto">
          <a:xfrm>
            <a:off x="5500694" y="3764069"/>
            <a:ext cx="3540998" cy="2593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07082" y="620688"/>
            <a:ext cx="5441595" cy="193899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31C99"/>
                </a:solidFill>
                <a:latin typeface="Times New Roman" pitchFamily="18" charset="0"/>
                <a:cs typeface="Times New Roman" pitchFamily="18" charset="0"/>
              </a:rPr>
              <a:t>Специальное </a:t>
            </a:r>
            <a:r>
              <a:rPr lang="ru-RU" sz="2400" b="1" dirty="0" smtClean="0">
                <a:solidFill>
                  <a:srgbClr val="031C99"/>
                </a:solidFill>
                <a:latin typeface="Times New Roman" pitchFamily="18" charset="0"/>
                <a:cs typeface="Times New Roman" pitchFamily="18" charset="0"/>
              </a:rPr>
              <a:t>отделение</a:t>
            </a:r>
          </a:p>
          <a:p>
            <a:pPr algn="ctr"/>
            <a:r>
              <a:rPr lang="ru-RU" sz="2400" b="1" dirty="0" smtClean="0">
                <a:solidFill>
                  <a:srgbClr val="031C99"/>
                </a:solidFill>
                <a:latin typeface="Times New Roman" pitchFamily="18" charset="0"/>
                <a:cs typeface="Times New Roman" pitchFamily="18" charset="0"/>
              </a:rPr>
              <a:t>учреждения </a:t>
            </a:r>
            <a:r>
              <a:rPr lang="ru-RU" sz="2400" b="1" dirty="0">
                <a:solidFill>
                  <a:srgbClr val="031C99"/>
                </a:solidFill>
                <a:latin typeface="Times New Roman" pitchFamily="18" charset="0"/>
                <a:cs typeface="Times New Roman" pitchFamily="18" charset="0"/>
              </a:rPr>
              <a:t>образования</a:t>
            </a:r>
          </a:p>
          <a:p>
            <a:pPr algn="ctr"/>
            <a:r>
              <a:rPr lang="ru-RU" sz="2400" b="1" dirty="0" smtClean="0">
                <a:solidFill>
                  <a:srgbClr val="031C99"/>
                </a:solidFill>
                <a:latin typeface="Times New Roman" pitchFamily="18" charset="0"/>
                <a:cs typeface="Times New Roman" pitchFamily="18" charset="0"/>
              </a:rPr>
              <a:t>«Мозырский государственный профессиональный лицей </a:t>
            </a:r>
            <a:br>
              <a:rPr lang="ru-RU" sz="2400" b="1" dirty="0" smtClean="0">
                <a:solidFill>
                  <a:srgbClr val="031C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31C99"/>
                </a:solidFill>
                <a:latin typeface="Times New Roman" pitchFamily="18" charset="0"/>
                <a:cs typeface="Times New Roman" pitchFamily="18" charset="0"/>
              </a:rPr>
              <a:t>строителей № 2»</a:t>
            </a:r>
            <a:endParaRPr lang="ru-RU" sz="2400" b="1" dirty="0">
              <a:solidFill>
                <a:srgbClr val="031C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4336010"/>
      </p:ext>
    </p:extLst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858" name="Rectangle 10"/>
          <p:cNvSpPr>
            <a:spLocks noGrp="1" noChangeArrowheads="1"/>
          </p:cNvSpPr>
          <p:nvPr>
            <p:ph type="title"/>
          </p:nvPr>
        </p:nvSpPr>
        <p:spPr>
          <a:xfrm>
            <a:off x="395536" y="188640"/>
            <a:ext cx="8229600" cy="1027584"/>
          </a:xfrm>
        </p:spPr>
        <p:txBody>
          <a:bodyPr/>
          <a:lstStyle/>
          <a:p>
            <a:pPr algn="ctr"/>
            <a:r>
              <a:rPr lang="ru-RU" sz="3200" b="1" dirty="0" smtClean="0">
                <a:solidFill>
                  <a:srgbClr val="031C99"/>
                </a:solidFill>
                <a:latin typeface="Times New Roman" pitchFamily="18" charset="0"/>
              </a:rPr>
              <a:t>Нормативно-правовые акты</a:t>
            </a:r>
            <a:endParaRPr lang="ru-RU" sz="3200" b="1" dirty="0">
              <a:solidFill>
                <a:srgbClr val="031C99"/>
              </a:solidFill>
              <a:latin typeface="Times New Roman" pitchFamily="18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 bwMode="auto">
          <a:xfrm>
            <a:off x="395536" y="1988840"/>
            <a:ext cx="8229600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ru-RU" sz="2800" b="1" dirty="0" smtClean="0">
              <a:solidFill>
                <a:srgbClr val="031C99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rgbClr val="031C99"/>
                </a:solidFill>
                <a:latin typeface="Times New Roman" pitchFamily="18" charset="0"/>
                <a:cs typeface="Times New Roman" pitchFamily="18" charset="0"/>
              </a:rPr>
              <a:t>Положения: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ru-RU" sz="1800" b="1" dirty="0">
                <a:solidFill>
                  <a:srgbClr val="031C99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1800" b="1" dirty="0" smtClean="0">
                <a:solidFill>
                  <a:srgbClr val="031C99"/>
                </a:solidFill>
                <a:latin typeface="Times New Roman" pitchFamily="18" charset="0"/>
                <a:cs typeface="Times New Roman" pitchFamily="18" charset="0"/>
              </a:rPr>
              <a:t> специальном дошкольном учреждении;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ru-RU" sz="1800" b="1" dirty="0" smtClean="0">
                <a:solidFill>
                  <a:srgbClr val="031C99"/>
                </a:solidFill>
                <a:latin typeface="Times New Roman" pitchFamily="18" charset="0"/>
                <a:cs typeface="Times New Roman" pitchFamily="18" charset="0"/>
              </a:rPr>
              <a:t>о специальной общеобразовательной школе (</a:t>
            </a:r>
            <a:r>
              <a:rPr lang="ru-RU" sz="1800" b="1" dirty="0">
                <a:solidFill>
                  <a:srgbClr val="031C99"/>
                </a:solidFill>
                <a:latin typeface="Times New Roman" pitchFamily="18" charset="0"/>
                <a:cs typeface="Times New Roman" pitchFamily="18" charset="0"/>
              </a:rPr>
              <a:t>специальной общеобразовательной </a:t>
            </a:r>
            <a:r>
              <a:rPr lang="ru-RU" sz="1800" b="1" dirty="0" smtClean="0">
                <a:solidFill>
                  <a:srgbClr val="031C99"/>
                </a:solidFill>
                <a:latin typeface="Times New Roman" pitchFamily="18" charset="0"/>
                <a:cs typeface="Times New Roman" pitchFamily="18" charset="0"/>
              </a:rPr>
              <a:t>школе-интернате);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ru-RU" sz="1800" b="1" dirty="0" smtClean="0">
                <a:solidFill>
                  <a:srgbClr val="031C99"/>
                </a:solidFill>
                <a:latin typeface="Times New Roman" pitchFamily="18" charset="0"/>
                <a:cs typeface="Times New Roman" pitchFamily="18" charset="0"/>
              </a:rPr>
              <a:t>о вспомогательной школе (</a:t>
            </a:r>
            <a:r>
              <a:rPr lang="ru-RU" sz="1800" b="1" dirty="0">
                <a:solidFill>
                  <a:srgbClr val="031C99"/>
                </a:solidFill>
                <a:latin typeface="Times New Roman" pitchFamily="18" charset="0"/>
                <a:cs typeface="Times New Roman" pitchFamily="18" charset="0"/>
              </a:rPr>
              <a:t>вспомогательной </a:t>
            </a:r>
            <a:r>
              <a:rPr lang="ru-RU" sz="1800" b="1" dirty="0" smtClean="0">
                <a:solidFill>
                  <a:srgbClr val="031C99"/>
                </a:solidFill>
                <a:latin typeface="Times New Roman" pitchFamily="18" charset="0"/>
                <a:cs typeface="Times New Roman" pitchFamily="18" charset="0"/>
              </a:rPr>
              <a:t>школе-интернате); 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ru-RU" sz="1800" b="1" dirty="0" smtClean="0">
                <a:solidFill>
                  <a:srgbClr val="031C99"/>
                </a:solidFill>
                <a:latin typeface="Times New Roman" pitchFamily="18" charset="0"/>
                <a:cs typeface="Times New Roman" pitchFamily="18" charset="0"/>
              </a:rPr>
              <a:t>о центре коррекционно-развивающего обучения и реабилитации;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ru-RU" sz="1800" b="1" dirty="0" smtClean="0">
                <a:solidFill>
                  <a:srgbClr val="031C99"/>
                </a:solidFill>
                <a:latin typeface="Times New Roman" pitchFamily="18" charset="0"/>
                <a:cs typeface="Times New Roman" pitchFamily="18" charset="0"/>
              </a:rPr>
              <a:t>о группах продленного дня для учащихся учреждений специального образования;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ru-RU" sz="1800" b="1" dirty="0" smtClean="0">
                <a:solidFill>
                  <a:srgbClr val="031C99"/>
                </a:solidFill>
                <a:latin typeface="Times New Roman" pitchFamily="18" charset="0"/>
                <a:cs typeface="Times New Roman" pitchFamily="18" charset="0"/>
              </a:rPr>
              <a:t>о пункте коррекционно-педагогической помощи;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ru-RU" sz="1800" b="1" dirty="0" smtClean="0">
                <a:solidFill>
                  <a:srgbClr val="031C99"/>
                </a:solidFill>
                <a:latin typeface="Times New Roman" pitchFamily="18" charset="0"/>
                <a:cs typeface="Times New Roman" pitchFamily="18" charset="0"/>
              </a:rPr>
              <a:t>о патронате лиц с особенностями  психофизического развития.</a:t>
            </a:r>
          </a:p>
          <a:p>
            <a:r>
              <a:rPr lang="ru-RU" sz="2000" b="1" dirty="0">
                <a:solidFill>
                  <a:srgbClr val="031C99"/>
                </a:solidFill>
                <a:latin typeface="Times New Roman" pitchFamily="18" charset="0"/>
                <a:cs typeface="Times New Roman" pitchFamily="18" charset="0"/>
              </a:rPr>
              <a:t>Инструкции: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ru-RU" sz="1800" b="1" dirty="0">
                <a:solidFill>
                  <a:srgbClr val="031C99"/>
                </a:solidFill>
                <a:latin typeface="Times New Roman" pitchFamily="18" charset="0"/>
                <a:cs typeface="Times New Roman" pitchFamily="18" charset="0"/>
              </a:rPr>
              <a:t>о порядке выявления детей с особенностями психофизического развития и создания банка данных о них;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ru-RU" sz="1800" b="1" dirty="0">
                <a:solidFill>
                  <a:srgbClr val="031C99"/>
                </a:solidFill>
                <a:latin typeface="Times New Roman" pitchFamily="18" charset="0"/>
                <a:cs typeface="Times New Roman" pitchFamily="18" charset="0"/>
              </a:rPr>
              <a:t>о порядке создания специальных групп, групп интегрированного обучения и воспитания, специальных классов, классов интегрированного обучения и воспитания и организации  образовательного процесса при реализации образовательных программ специального образования;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ru-RU" sz="1800" b="1" dirty="0">
                <a:solidFill>
                  <a:srgbClr val="031C99"/>
                </a:solidFill>
                <a:latin typeface="Times New Roman" pitchFamily="18" charset="0"/>
                <a:cs typeface="Times New Roman" pitchFamily="18" charset="0"/>
              </a:rPr>
              <a:t>о порядке организации подвоза обучающихся.</a:t>
            </a:r>
          </a:p>
          <a:p>
            <a:pPr algn="ctr"/>
            <a:endParaRPr lang="ru-RU" sz="2800" b="1" dirty="0">
              <a:solidFill>
                <a:srgbClr val="031C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031C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solidFill>
                <a:srgbClr val="031C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5154654"/>
      </p:ext>
    </p:extLst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5746054" y="4929199"/>
            <a:ext cx="3096344" cy="1143008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Bookman Old Style" pitchFamily="18" charset="0"/>
                <a:cs typeface="Times New Roman" pitchFamily="18" charset="0"/>
              </a:rPr>
              <a:t>Оказание консультативной помощи администрации учреждений дошкольного и общего среднего образования</a:t>
            </a:r>
            <a:endParaRPr lang="ru-RU" sz="1400" b="1" dirty="0">
              <a:solidFill>
                <a:schemeClr val="tx1"/>
              </a:solidFill>
              <a:latin typeface="Bookman Old Style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837695" y="1844824"/>
            <a:ext cx="3528392" cy="72008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Bookman Old Style" pitchFamily="18" charset="0"/>
                <a:cs typeface="Times New Roman" pitchFamily="18" charset="0"/>
              </a:rPr>
              <a:t>Семинары, мастер-классы, 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Bookman Old Style" pitchFamily="18" charset="0"/>
                <a:cs typeface="Times New Roman" pitchFamily="18" charset="0"/>
              </a:rPr>
              <a:t>круглые столы для различных 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Bookman Old Style" pitchFamily="18" charset="0"/>
                <a:cs typeface="Times New Roman" pitchFamily="18" charset="0"/>
              </a:rPr>
              <a:t>категорий педагогов</a:t>
            </a:r>
            <a:endParaRPr lang="ru-RU" sz="1400" b="1" dirty="0">
              <a:solidFill>
                <a:schemeClr val="tx1"/>
              </a:solidFill>
              <a:latin typeface="Bookman Old Style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14283" y="5044838"/>
            <a:ext cx="3277598" cy="1027368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Bookman Old Style" pitchFamily="18" charset="0"/>
                <a:cs typeface="Times New Roman" pitchFamily="18" charset="0"/>
              </a:rPr>
              <a:t>Изучение и внедрение в практику работы коррекционных педагогических технологий</a:t>
            </a:r>
            <a:endParaRPr lang="ru-RU" sz="1400" b="1" dirty="0">
              <a:solidFill>
                <a:schemeClr val="tx1"/>
              </a:solidFill>
              <a:latin typeface="Bookman Old Style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428992" y="6215082"/>
            <a:ext cx="2520280" cy="428628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Bookman Old Style" pitchFamily="18" charset="0"/>
                <a:cs typeface="Times New Roman" pitchFamily="18" charset="0"/>
              </a:rPr>
              <a:t>Самообразование педагогов</a:t>
            </a:r>
            <a:endParaRPr lang="ru-RU" sz="1400" b="1" dirty="0">
              <a:solidFill>
                <a:schemeClr val="tx1"/>
              </a:solidFill>
              <a:latin typeface="Bookman Old Style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00034" y="2786058"/>
            <a:ext cx="2991846" cy="500066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Bookman Old Style" pitchFamily="18" charset="0"/>
                <a:cs typeface="Times New Roman" pitchFamily="18" charset="0"/>
              </a:rPr>
              <a:t>Организация и проведение районных конкурсов</a:t>
            </a:r>
            <a:endParaRPr lang="ru-RU" sz="1400" b="1" dirty="0">
              <a:solidFill>
                <a:schemeClr val="tx1"/>
              </a:solidFill>
              <a:latin typeface="Bookman Old Style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724128" y="2809691"/>
            <a:ext cx="2705524" cy="452018"/>
          </a:xfrm>
          <a:prstGeom prst="roundRect">
            <a:avLst>
              <a:gd name="adj" fmla="val 6158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Bookman Old Style" pitchFamily="18" charset="0"/>
                <a:cs typeface="Times New Roman" pitchFamily="18" charset="0"/>
              </a:rPr>
              <a:t>Методические выходы в учреждения образования</a:t>
            </a:r>
            <a:endParaRPr lang="ru-RU" sz="1400" b="1" dirty="0">
              <a:solidFill>
                <a:schemeClr val="tx1"/>
              </a:solidFill>
              <a:latin typeface="Bookman Old Style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247817" y="3854350"/>
            <a:ext cx="2516131" cy="717658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Bookman Old Style" pitchFamily="18" charset="0"/>
                <a:cs typeface="Times New Roman" pitchFamily="18" charset="0"/>
              </a:rPr>
              <a:t>Проведение семинаров, заседаний клубов для родителей</a:t>
            </a:r>
            <a:endParaRPr lang="ru-RU" sz="1400" b="1" dirty="0">
              <a:solidFill>
                <a:schemeClr val="tx1"/>
              </a:solidFill>
              <a:latin typeface="Bookman Old Style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89058" y="3571876"/>
            <a:ext cx="2884922" cy="1143008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Bookman Old Style" pitchFamily="18" charset="0"/>
                <a:cs typeface="Times New Roman" pitchFamily="18" charset="0"/>
              </a:rPr>
              <a:t>Обобщение и распространение педагогического опыта в системе специального образования</a:t>
            </a:r>
            <a:endParaRPr lang="ru-RU" sz="1400" b="1" dirty="0">
              <a:solidFill>
                <a:schemeClr val="tx1"/>
              </a:solidFill>
              <a:latin typeface="Bookman Old Style" pitchFamily="18" charset="0"/>
              <a:cs typeface="Times New Roman" pitchFamily="18" charset="0"/>
            </a:endParaRPr>
          </a:p>
        </p:txBody>
      </p:sp>
      <p:cxnSp>
        <p:nvCxnSpPr>
          <p:cNvPr id="28" name="Прямая со стрелкой 27"/>
          <p:cNvCxnSpPr>
            <a:stCxn id="7" idx="2"/>
            <a:endCxn id="7" idx="2"/>
          </p:cNvCxnSpPr>
          <p:nvPr/>
        </p:nvCxnSpPr>
        <p:spPr>
          <a:xfrm rot="5400000">
            <a:off x="1853082" y="6072206"/>
            <a:ext cx="158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Заголовок 1"/>
          <p:cNvSpPr txBox="1">
            <a:spLocks/>
          </p:cNvSpPr>
          <p:nvPr/>
        </p:nvSpPr>
        <p:spPr>
          <a:xfrm>
            <a:off x="0" y="571480"/>
            <a:ext cx="9144000" cy="6479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Структура методической работы </a:t>
            </a:r>
          </a:p>
          <a:p>
            <a:r>
              <a:rPr lang="ru-RU" sz="28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системы специального образования</a:t>
            </a:r>
            <a:endParaRPr lang="ru-RU" sz="2800" b="1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8-конечная звезда 48"/>
          <p:cNvSpPr/>
          <p:nvPr/>
        </p:nvSpPr>
        <p:spPr>
          <a:xfrm>
            <a:off x="2955965" y="2785846"/>
            <a:ext cx="3291852" cy="2677676"/>
          </a:xfrm>
          <a:prstGeom prst="star8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Bookman Old Style" pitchFamily="18" charset="0"/>
                <a:cs typeface="Times New Roman" pitchFamily="18" charset="0"/>
              </a:rPr>
              <a:t>Районный ресурсный центр </a:t>
            </a:r>
            <a:endParaRPr lang="ru-RU" b="1" dirty="0" smtClean="0">
              <a:solidFill>
                <a:schemeClr val="tx1"/>
              </a:solidFill>
              <a:latin typeface="Bookman Old Style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Bookman Old Style" pitchFamily="18" charset="0"/>
                <a:cs typeface="Times New Roman" pitchFamily="18" charset="0"/>
              </a:rPr>
              <a:t>по </a:t>
            </a:r>
            <a:r>
              <a:rPr lang="ru-RU" b="1" dirty="0">
                <a:solidFill>
                  <a:schemeClr val="tx1"/>
                </a:solidFill>
                <a:latin typeface="Bookman Old Style" pitchFamily="18" charset="0"/>
                <a:cs typeface="Times New Roman" pitchFamily="18" charset="0"/>
              </a:rPr>
              <a:t>специальному </a:t>
            </a:r>
            <a:r>
              <a:rPr lang="ru-RU" b="1" dirty="0" smtClean="0">
                <a:solidFill>
                  <a:schemeClr val="tx1"/>
                </a:solidFill>
                <a:latin typeface="Bookman Old Style" pitchFamily="18" charset="0"/>
                <a:cs typeface="Times New Roman" pitchFamily="18" charset="0"/>
              </a:rPr>
              <a:t>образованию</a:t>
            </a:r>
            <a:endParaRPr lang="ru-RU" b="1" dirty="0">
              <a:solidFill>
                <a:schemeClr val="tx1"/>
              </a:solidFill>
              <a:latin typeface="Bookman Old Style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929593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4" descr="Занятие по РВ 0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16632"/>
            <a:ext cx="4319490" cy="32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515" name="Picture 6" descr="Занятие по РВ 02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7435" y="3491101"/>
            <a:ext cx="4319489" cy="32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517" name="Text Box 8"/>
          <p:cNvSpPr txBox="1">
            <a:spLocks noChangeArrowheads="1"/>
          </p:cNvSpPr>
          <p:nvPr/>
        </p:nvSpPr>
        <p:spPr bwMode="auto">
          <a:xfrm>
            <a:off x="174625" y="1336675"/>
            <a:ext cx="4360863" cy="437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ru-RU" sz="2800" b="1" dirty="0">
                <a:solidFill>
                  <a:srgbClr val="00007D"/>
                </a:solidFill>
                <a:latin typeface="Times New Roman" pitchFamily="18" charset="0"/>
              </a:rPr>
              <a:t>Ресурсная комната</a:t>
            </a:r>
          </a:p>
        </p:txBody>
      </p:sp>
      <p:pic>
        <p:nvPicPr>
          <p:cNvPr id="3075" name="Picture 3" descr="C:\Documents and Settings\Client\Рабочий стол\Развивающая среда\Батуревич\CIMG644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74" b="3878"/>
          <a:stretch/>
        </p:blipFill>
        <p:spPr bwMode="auto">
          <a:xfrm>
            <a:off x="683568" y="2411101"/>
            <a:ext cx="3250215" cy="43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221823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6" name="Picture 7" descr="Занятие по РВ 0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25" y="3068960"/>
            <a:ext cx="4320000" cy="34653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517" name="Text Box 8"/>
          <p:cNvSpPr txBox="1">
            <a:spLocks noChangeArrowheads="1"/>
          </p:cNvSpPr>
          <p:nvPr/>
        </p:nvSpPr>
        <p:spPr bwMode="auto">
          <a:xfrm>
            <a:off x="-41639" y="1579818"/>
            <a:ext cx="4752527" cy="486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ru-RU" sz="3200" b="1" dirty="0" smtClean="0">
                <a:solidFill>
                  <a:srgbClr val="00007D"/>
                </a:solidFill>
                <a:latin typeface="Times New Roman" pitchFamily="18" charset="0"/>
              </a:rPr>
              <a:t>Библиотека в ЦКРОиР</a:t>
            </a:r>
            <a:endParaRPr lang="ru-RU" sz="3200" b="1" dirty="0">
              <a:solidFill>
                <a:srgbClr val="00007D"/>
              </a:solidFill>
              <a:latin typeface="Times New Roman" pitchFamily="18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13667"/>
            <a:ext cx="4315680" cy="61206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784059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8"/>
          <p:cNvSpPr txBox="1">
            <a:spLocks noChangeArrowheads="1"/>
          </p:cNvSpPr>
          <p:nvPr/>
        </p:nvSpPr>
        <p:spPr bwMode="auto">
          <a:xfrm>
            <a:off x="482621" y="664575"/>
            <a:ext cx="8136904" cy="486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ru-RU" sz="3200" b="1" dirty="0" smtClean="0">
                <a:solidFill>
                  <a:srgbClr val="00007D"/>
                </a:solidFill>
                <a:latin typeface="Times New Roman" pitchFamily="18" charset="0"/>
              </a:rPr>
              <a:t>Методический кабинет в ЦКРО и Р </a:t>
            </a:r>
            <a:endParaRPr lang="ru-RU" sz="3200" b="1" dirty="0">
              <a:solidFill>
                <a:srgbClr val="00007D"/>
              </a:solidFill>
              <a:latin typeface="Times New Roman" pitchFamily="18" charset="0"/>
            </a:endParaRPr>
          </a:p>
        </p:txBody>
      </p:sp>
      <p:pic>
        <p:nvPicPr>
          <p:cNvPr id="5122" name="Picture 2" descr="C:\Documents and Settings\Client\Рабочий стол\Новая папка (2)\IMG_20141015_15532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4481" y="2204864"/>
            <a:ext cx="2700000" cy="43820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Documents and Settings\Client\Рабочий стол\Новая папка (2)\IMG_20141015_1553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13176"/>
            <a:ext cx="2700000" cy="43920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Documents and Settings\Client\Рабочий стол\Новая папка (2)\IMG_20141015_15520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844824"/>
            <a:ext cx="2700000" cy="43884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78793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0" y="1556792"/>
            <a:ext cx="9144000" cy="19442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400" b="1" i="1" dirty="0" smtClean="0">
                <a:solidFill>
                  <a:srgbClr val="031C99"/>
                </a:solidFill>
                <a:latin typeface="Times New Roman" pitchFamily="18" charset="0"/>
                <a:cs typeface="Times New Roman" pitchFamily="18" charset="0"/>
              </a:rPr>
              <a:t>Современное состояние </a:t>
            </a:r>
          </a:p>
          <a:p>
            <a:r>
              <a:rPr lang="ru-RU" sz="3400" b="1" i="1" dirty="0" smtClean="0">
                <a:solidFill>
                  <a:srgbClr val="031C99"/>
                </a:solidFill>
                <a:latin typeface="Times New Roman" pitchFamily="18" charset="0"/>
                <a:cs typeface="Times New Roman" pitchFamily="18" charset="0"/>
              </a:rPr>
              <a:t>образовательной интеграции </a:t>
            </a:r>
          </a:p>
          <a:p>
            <a:r>
              <a:rPr lang="ru-RU" sz="3400" b="1" i="1" dirty="0" smtClean="0">
                <a:solidFill>
                  <a:srgbClr val="031C99"/>
                </a:solidFill>
                <a:latin typeface="Times New Roman" pitchFamily="18" charset="0"/>
                <a:cs typeface="Times New Roman" pitchFamily="18" charset="0"/>
              </a:rPr>
              <a:t>в учреждениях образования </a:t>
            </a:r>
          </a:p>
          <a:p>
            <a:r>
              <a:rPr lang="ru-RU" sz="3400" b="1" i="1" dirty="0" err="1" smtClean="0">
                <a:solidFill>
                  <a:srgbClr val="031C99"/>
                </a:solidFill>
                <a:latin typeface="Times New Roman" pitchFamily="18" charset="0"/>
                <a:cs typeface="Times New Roman" pitchFamily="18" charset="0"/>
              </a:rPr>
              <a:t>Мозырского</a:t>
            </a:r>
            <a:r>
              <a:rPr lang="ru-RU" sz="3400" b="1" i="1" dirty="0" smtClean="0">
                <a:solidFill>
                  <a:srgbClr val="031C99"/>
                </a:solidFill>
                <a:latin typeface="Times New Roman" pitchFamily="18" charset="0"/>
                <a:cs typeface="Times New Roman" pitchFamily="18" charset="0"/>
              </a:rPr>
              <a:t> района</a:t>
            </a:r>
            <a:endParaRPr lang="ru-RU" sz="3400" b="1" i="1" dirty="0">
              <a:solidFill>
                <a:srgbClr val="031C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374483" y="4221088"/>
            <a:ext cx="4318248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400" b="1" i="1" dirty="0">
              <a:solidFill>
                <a:srgbClr val="031C99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74483" y="4813950"/>
            <a:ext cx="461272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err="1" smtClean="0">
                <a:solidFill>
                  <a:srgbClr val="031C99"/>
                </a:solidFill>
              </a:rPr>
              <a:t>Перженица</a:t>
            </a:r>
            <a:r>
              <a:rPr lang="ru-RU" b="1" i="1" dirty="0" smtClean="0">
                <a:solidFill>
                  <a:srgbClr val="031C99"/>
                </a:solidFill>
              </a:rPr>
              <a:t> </a:t>
            </a:r>
          </a:p>
          <a:p>
            <a:r>
              <a:rPr lang="ru-RU" b="1" i="1" dirty="0" smtClean="0">
                <a:solidFill>
                  <a:srgbClr val="031C99"/>
                </a:solidFill>
              </a:rPr>
              <a:t>Лариса Викторовна,</a:t>
            </a:r>
          </a:p>
          <a:p>
            <a:r>
              <a:rPr lang="ru-RU" i="1" dirty="0" smtClean="0">
                <a:solidFill>
                  <a:srgbClr val="031C99"/>
                </a:solidFill>
                <a:latin typeface="Bookman Old Style" pitchFamily="18" charset="0"/>
                <a:cs typeface="Browallia New" pitchFamily="34" charset="-34"/>
              </a:rPr>
              <a:t>заместитель директора </a:t>
            </a:r>
          </a:p>
          <a:p>
            <a:r>
              <a:rPr lang="ru-RU" i="1" dirty="0" smtClean="0">
                <a:solidFill>
                  <a:srgbClr val="031C99"/>
                </a:solidFill>
                <a:latin typeface="Bookman Old Style" pitchFamily="18" charset="0"/>
                <a:cs typeface="Browallia New" pitchFamily="34" charset="-34"/>
              </a:rPr>
              <a:t>ГУО «Мозырский районный ЦКРОиР»</a:t>
            </a:r>
            <a:endParaRPr lang="ru-RU" i="1" dirty="0">
              <a:solidFill>
                <a:srgbClr val="031C99"/>
              </a:solidFill>
              <a:latin typeface="Bookman Old Style" pitchFamily="18" charset="0"/>
              <a:cs typeface="Browallia New" pitchFamily="34" charset="-34"/>
            </a:endParaRPr>
          </a:p>
          <a:p>
            <a:endParaRPr lang="ru-RU" b="1" i="1" dirty="0" smtClean="0">
              <a:solidFill>
                <a:srgbClr val="031C99"/>
              </a:solidFill>
            </a:endParaRPr>
          </a:p>
          <a:p>
            <a:r>
              <a:rPr lang="ru-RU" b="1" i="1" dirty="0" smtClean="0">
                <a:solidFill>
                  <a:srgbClr val="031C99"/>
                </a:solidFill>
              </a:rPr>
              <a:t> </a:t>
            </a:r>
            <a:endParaRPr lang="ru-RU" b="1" i="1" dirty="0">
              <a:solidFill>
                <a:srgbClr val="031C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5930115"/>
      </p:ext>
    </p:extLst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858" name="Rectangle 10"/>
          <p:cNvSpPr>
            <a:spLocks noGrp="1" noChangeArrowheads="1"/>
          </p:cNvSpPr>
          <p:nvPr>
            <p:ph type="title"/>
          </p:nvPr>
        </p:nvSpPr>
        <p:spPr>
          <a:xfrm>
            <a:off x="198306" y="260648"/>
            <a:ext cx="8435280" cy="1027584"/>
          </a:xfrm>
        </p:spPr>
        <p:txBody>
          <a:bodyPr/>
          <a:lstStyle/>
          <a:p>
            <a:pPr algn="ctr"/>
            <a:r>
              <a:rPr lang="ru-RU" sz="3200" b="1" dirty="0" smtClean="0">
                <a:solidFill>
                  <a:srgbClr val="031C99"/>
                </a:solidFill>
                <a:latin typeface="Times New Roman" pitchFamily="18" charset="0"/>
              </a:rPr>
              <a:t>Постановления Министерства образования:</a:t>
            </a:r>
            <a:endParaRPr lang="ru-RU" sz="3200" b="1" dirty="0">
              <a:solidFill>
                <a:srgbClr val="031C99"/>
              </a:solidFill>
              <a:latin typeface="Times New Roman" pitchFamily="18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 bwMode="auto">
          <a:xfrm>
            <a:off x="395536" y="1340768"/>
            <a:ext cx="8229600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ru-RU" sz="2800" b="1" dirty="0" smtClean="0">
              <a:solidFill>
                <a:srgbClr val="031C99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>
              <a:solidFill>
                <a:srgbClr val="031C99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031C99"/>
                </a:solidFill>
                <a:latin typeface="Times New Roman" pitchFamily="18" charset="0"/>
                <a:cs typeface="Times New Roman" pitchFamily="18" charset="0"/>
              </a:rPr>
              <a:t>«О некоторых вопросах обучения и воспитания лиц с особенностями психофизического развития», которым регулируется порядок получения специального  образования в организациях здравоохранения и на дому;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031C99"/>
                </a:solidFill>
                <a:latin typeface="Times New Roman" pitchFamily="18" charset="0"/>
                <a:cs typeface="Times New Roman" pitchFamily="18" charset="0"/>
              </a:rPr>
              <a:t>«Об утверждении Правил проведения аттестации учащихся при освоении  содержания образовательной программы специального образования на уровне общего среднего образования для лиц с интеллектуальной недостаточностью»;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031C99"/>
                </a:solidFill>
                <a:latin typeface="Times New Roman" pitchFamily="18" charset="0"/>
                <a:cs typeface="Times New Roman" pitchFamily="18" charset="0"/>
              </a:rPr>
              <a:t>«Об утверждении формы справки  об </a:t>
            </a:r>
            <a:r>
              <a:rPr lang="ru-RU" sz="2000" b="1" dirty="0">
                <a:solidFill>
                  <a:srgbClr val="031C99"/>
                </a:solidFill>
                <a:latin typeface="Times New Roman" pitchFamily="18" charset="0"/>
                <a:cs typeface="Times New Roman" pitchFamily="18" charset="0"/>
              </a:rPr>
              <a:t>освоении  содержания образовательной программы специального образования на уровне общего среднего образования </a:t>
            </a:r>
            <a:r>
              <a:rPr lang="ru-RU" sz="2000" b="1" dirty="0" smtClean="0">
                <a:solidFill>
                  <a:srgbClr val="031C99"/>
                </a:solidFill>
                <a:latin typeface="Times New Roman" pitchFamily="18" charset="0"/>
                <a:cs typeface="Times New Roman" pitchFamily="18" charset="0"/>
              </a:rPr>
              <a:t>»;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031C99"/>
                </a:solidFill>
                <a:latin typeface="Times New Roman" pitchFamily="18" charset="0"/>
                <a:cs typeface="Times New Roman" pitchFamily="18" charset="0"/>
              </a:rPr>
              <a:t>«Аб </a:t>
            </a:r>
            <a:r>
              <a:rPr lang="ru-RU" sz="2000" b="1" dirty="0" err="1" smtClean="0">
                <a:solidFill>
                  <a:srgbClr val="031C99"/>
                </a:solidFill>
                <a:latin typeface="Times New Roman" pitchFamily="18" charset="0"/>
                <a:cs typeface="Times New Roman" pitchFamily="18" charset="0"/>
              </a:rPr>
              <a:t>некаторых</a:t>
            </a:r>
            <a:r>
              <a:rPr lang="ru-RU" sz="2000" b="1" dirty="0" smtClean="0">
                <a:solidFill>
                  <a:srgbClr val="031C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031C99"/>
                </a:solidFill>
                <a:latin typeface="Times New Roman" pitchFamily="18" charset="0"/>
                <a:cs typeface="Times New Roman" pitchFamily="18" charset="0"/>
              </a:rPr>
              <a:t>пытаннях</a:t>
            </a:r>
            <a:r>
              <a:rPr lang="ru-RU" sz="2000" b="1" dirty="0" smtClean="0">
                <a:solidFill>
                  <a:srgbClr val="031C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031C99"/>
                </a:solidFill>
                <a:latin typeface="Times New Roman" pitchFamily="18" charset="0"/>
                <a:cs typeface="Times New Roman" pitchFamily="18" charset="0"/>
              </a:rPr>
              <a:t>вывучэння</a:t>
            </a:r>
            <a:r>
              <a:rPr lang="ru-RU" sz="2000" b="1" dirty="0" smtClean="0">
                <a:solidFill>
                  <a:srgbClr val="031C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031C99"/>
                </a:solidFill>
                <a:latin typeface="Times New Roman" pitchFamily="18" charset="0"/>
                <a:cs typeface="Times New Roman" pitchFamily="18" charset="0"/>
              </a:rPr>
              <a:t>моу</a:t>
            </a:r>
            <a:r>
              <a:rPr lang="ru-RU" sz="2000" b="1" dirty="0" smtClean="0">
                <a:solidFill>
                  <a:srgbClr val="031C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031C99"/>
                </a:solidFill>
                <a:latin typeface="Times New Roman" pitchFamily="18" charset="0"/>
                <a:cs typeface="Times New Roman" pitchFamily="18" charset="0"/>
              </a:rPr>
              <a:t>асобнымі</a:t>
            </a:r>
            <a:r>
              <a:rPr lang="ru-RU" sz="2000" b="1" dirty="0" smtClean="0">
                <a:solidFill>
                  <a:srgbClr val="031C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031C99"/>
                </a:solidFill>
                <a:latin typeface="Times New Roman" pitchFamily="18" charset="0"/>
                <a:cs typeface="Times New Roman" pitchFamily="18" charset="0"/>
              </a:rPr>
              <a:t>катэгорыямі</a:t>
            </a:r>
            <a:r>
              <a:rPr lang="ru-RU" sz="2000" b="1" dirty="0" smtClean="0">
                <a:solidFill>
                  <a:srgbClr val="031C99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b="1" dirty="0" err="1" smtClean="0">
                <a:solidFill>
                  <a:srgbClr val="031C99"/>
                </a:solidFill>
                <a:latin typeface="Times New Roman" pitchFamily="18" charset="0"/>
                <a:cs typeface="Times New Roman" pitchFamily="18" charset="0"/>
              </a:rPr>
              <a:t>асоб</a:t>
            </a:r>
            <a:r>
              <a:rPr lang="ru-RU" sz="2000" b="1" dirty="0" smtClean="0">
                <a:solidFill>
                  <a:srgbClr val="031C99"/>
                </a:solidFill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2000" b="1" dirty="0" err="1" smtClean="0">
                <a:solidFill>
                  <a:srgbClr val="031C99"/>
                </a:solidFill>
                <a:latin typeface="Times New Roman" pitchFamily="18" charset="0"/>
                <a:cs typeface="Times New Roman" pitchFamily="18" charset="0"/>
              </a:rPr>
              <a:t>асаблівасцямі</a:t>
            </a:r>
            <a:r>
              <a:rPr lang="ru-RU" sz="2000" b="1" dirty="0" smtClean="0">
                <a:solidFill>
                  <a:srgbClr val="031C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031C99"/>
                </a:solidFill>
                <a:latin typeface="Times New Roman" pitchFamily="18" charset="0"/>
                <a:cs typeface="Times New Roman" pitchFamily="18" charset="0"/>
              </a:rPr>
              <a:t>псіхафізічнага</a:t>
            </a:r>
            <a:r>
              <a:rPr lang="ru-RU" sz="2000" b="1" dirty="0" smtClean="0">
                <a:solidFill>
                  <a:srgbClr val="031C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031C99"/>
                </a:solidFill>
                <a:latin typeface="Times New Roman" pitchFamily="18" charset="0"/>
                <a:cs typeface="Times New Roman" pitchFamily="18" charset="0"/>
              </a:rPr>
              <a:t>развіцця</a:t>
            </a:r>
            <a:r>
              <a:rPr lang="ru-RU" sz="2000" b="1" dirty="0" smtClean="0">
                <a:solidFill>
                  <a:srgbClr val="031C99"/>
                </a:solidFill>
                <a:latin typeface="Times New Roman" pitchFamily="18" charset="0"/>
                <a:cs typeface="Times New Roman" pitchFamily="18" charset="0"/>
              </a:rPr>
              <a:t>».</a:t>
            </a:r>
            <a:endParaRPr lang="ru-RU" sz="2800" b="1" dirty="0">
              <a:solidFill>
                <a:srgbClr val="031C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031C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solidFill>
                <a:srgbClr val="031C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8636328"/>
      </p:ext>
    </p:extLst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706438" y="365755"/>
            <a:ext cx="777557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ru-RU" sz="2400" b="1" dirty="0" smtClean="0">
                <a:solidFill>
                  <a:srgbClr val="031C99"/>
                </a:solidFill>
                <a:latin typeface="Times New Roman" pitchFamily="18" charset="0"/>
                <a:ea typeface="+mj-ea"/>
                <a:cs typeface="+mj-cs"/>
              </a:rPr>
              <a:t>Количество детей </a:t>
            </a:r>
          </a:p>
          <a:p>
            <a:pPr algn="ctr"/>
            <a:r>
              <a:rPr lang="ru-RU" sz="2400" b="1" dirty="0" smtClean="0">
                <a:solidFill>
                  <a:srgbClr val="031C99"/>
                </a:solidFill>
                <a:latin typeface="Times New Roman" pitchFamily="18" charset="0"/>
                <a:ea typeface="+mj-ea"/>
                <a:cs typeface="+mj-cs"/>
              </a:rPr>
              <a:t>с особенностями психофизического развития </a:t>
            </a:r>
          </a:p>
          <a:p>
            <a:pPr algn="ctr"/>
            <a:r>
              <a:rPr lang="ru-RU" sz="2400" b="1" dirty="0" smtClean="0">
                <a:solidFill>
                  <a:srgbClr val="031C99"/>
                </a:solidFill>
                <a:latin typeface="Times New Roman" pitchFamily="18" charset="0"/>
                <a:ea typeface="+mj-ea"/>
                <a:cs typeface="+mj-cs"/>
              </a:rPr>
              <a:t>в  Республике </a:t>
            </a:r>
            <a:r>
              <a:rPr lang="ru-RU" sz="2400" b="1" dirty="0">
                <a:solidFill>
                  <a:srgbClr val="031C99"/>
                </a:solidFill>
                <a:latin typeface="Times New Roman" pitchFamily="18" charset="0"/>
                <a:ea typeface="+mj-ea"/>
                <a:cs typeface="+mj-cs"/>
              </a:rPr>
              <a:t>Беларусь</a:t>
            </a:r>
          </a:p>
        </p:txBody>
      </p:sp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55276034"/>
              </p:ext>
            </p:extLst>
          </p:nvPr>
        </p:nvGraphicFramePr>
        <p:xfrm>
          <a:off x="357158" y="2071678"/>
          <a:ext cx="8572560" cy="45256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/>
          <p:nvPr/>
        </p:nvGraphicFramePr>
        <p:xfrm>
          <a:off x="500034" y="1785926"/>
          <a:ext cx="7929618" cy="46752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1180485"/>
      </p:ext>
    </p:extLst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55576"/>
          </a:xfrm>
        </p:spPr>
        <p:txBody>
          <a:bodyPr/>
          <a:lstStyle/>
          <a:p>
            <a:pPr algn="ctr"/>
            <a:r>
              <a:rPr lang="ru-RU" sz="3200" b="1" kern="1200" dirty="0" smtClean="0">
                <a:solidFill>
                  <a:srgbClr val="031C99"/>
                </a:solidFill>
                <a:latin typeface="Times New Roman" pitchFamily="18" charset="0"/>
              </a:rPr>
              <a:t>Банк данных детей с ОПФР </a:t>
            </a:r>
            <a:endParaRPr lang="ru-RU" sz="3200" b="1" kern="1200" dirty="0">
              <a:solidFill>
                <a:srgbClr val="031C99"/>
              </a:solidFill>
              <a:latin typeface="Times New Roman" pitchFamily="18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79512" y="1364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69548925"/>
              </p:ext>
            </p:extLst>
          </p:nvPr>
        </p:nvGraphicFramePr>
        <p:xfrm>
          <a:off x="428596" y="1357298"/>
          <a:ext cx="8267700" cy="433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80" name="Worksheet" r:id="rId4" imgW="6076950" imgH="3181350" progId="Excel.Sheet.8">
                  <p:embed/>
                </p:oleObj>
              </mc:Choice>
              <mc:Fallback>
                <p:oleObj name="Worksheet" r:id="rId4" imgW="6076950" imgH="3181350" progId="Excel.Sheet.8">
                  <p:embed/>
                  <p:pic>
                    <p:nvPicPr>
                      <p:cNvPr id="0" name="Picture 62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596" y="1357298"/>
                        <a:ext cx="8267700" cy="4330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83316777"/>
      </p:ext>
    </p:extLst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8229600" cy="667544"/>
          </a:xfrm>
        </p:spPr>
        <p:txBody>
          <a:bodyPr/>
          <a:lstStyle/>
          <a:p>
            <a:pPr algn="ctr"/>
            <a:r>
              <a:rPr lang="ru-RU" sz="3200" b="1" kern="1200" dirty="0">
                <a:solidFill>
                  <a:srgbClr val="031C99"/>
                </a:solidFill>
                <a:latin typeface="Times New Roman" pitchFamily="18" charset="0"/>
              </a:rPr>
              <a:t>Количественный показатель детей с ОПФР</a:t>
            </a: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109706728"/>
              </p:ext>
            </p:extLst>
          </p:nvPr>
        </p:nvGraphicFramePr>
        <p:xfrm>
          <a:off x="971600" y="1700808"/>
          <a:ext cx="7416824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0125036"/>
      </p:ext>
    </p:extLst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229631" y="548680"/>
            <a:ext cx="8891549" cy="792088"/>
          </a:xfrm>
        </p:spPr>
        <p:txBody>
          <a:bodyPr/>
          <a:lstStyle/>
          <a:p>
            <a:pPr algn="ctr">
              <a:defRPr sz="2800" b="1" i="0" u="none" strike="noStrike" kern="1200" baseline="0">
                <a:solidFill>
                  <a:srgbClr val="031C99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r>
              <a:rPr lang="ru-RU" sz="3200" b="1" kern="1200" dirty="0">
                <a:solidFill>
                  <a:srgbClr val="031C99"/>
                </a:solidFill>
                <a:latin typeface="Times New Roman" pitchFamily="18" charset="0"/>
              </a:rPr>
              <a:t>Распределение детей с ОПФР в соответствии с классификацией нарушений развития</a:t>
            </a:r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285720" y="1571588"/>
          <a:ext cx="8572560" cy="5286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0219217"/>
      </p:ext>
    </p:extLst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5"/>
          <p:cNvSpPr>
            <a:spLocks noChangeArrowheads="1"/>
          </p:cNvSpPr>
          <p:nvPr/>
        </p:nvSpPr>
        <p:spPr bwMode="auto">
          <a:xfrm>
            <a:off x="357158" y="1571612"/>
            <a:ext cx="2357454" cy="484188"/>
          </a:xfrm>
          <a:prstGeom prst="rect">
            <a:avLst/>
          </a:prstGeom>
          <a:solidFill>
            <a:srgbClr val="9BFFFF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9BFFFF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7D"/>
                  </a:outerShdw>
                </a:effectLst>
              </a14:hiddenEffects>
            </a:ext>
          </a:extLst>
        </p:spPr>
        <p:txBody>
          <a:bodyPr lIns="62179" tIns="31090" rIns="62179" bIns="31090" anchor="ctr">
            <a:flatTx/>
          </a:bodyPr>
          <a:lstStyle/>
          <a:p>
            <a:pPr algn="ctr"/>
            <a:r>
              <a:rPr lang="ru-RU" sz="1400" b="1" dirty="0">
                <a:solidFill>
                  <a:srgbClr val="000000"/>
                </a:solidFill>
                <a:cs typeface="Times New Roman" pitchFamily="18" charset="0"/>
              </a:rPr>
              <a:t>Специальные</a:t>
            </a:r>
          </a:p>
          <a:p>
            <a:pPr algn="ctr"/>
            <a:r>
              <a:rPr lang="ru-RU" sz="1400" b="1" dirty="0">
                <a:solidFill>
                  <a:srgbClr val="000000"/>
                </a:solidFill>
                <a:cs typeface="Times New Roman" pitchFamily="18" charset="0"/>
              </a:rPr>
              <a:t>классы </a:t>
            </a:r>
            <a:endParaRPr lang="ru-RU" sz="1400" dirty="0">
              <a:cs typeface="Times New Roman" pitchFamily="18" charset="0"/>
            </a:endParaRPr>
          </a:p>
        </p:txBody>
      </p:sp>
      <p:sp>
        <p:nvSpPr>
          <p:cNvPr id="5124" name="Rectangle 6"/>
          <p:cNvSpPr>
            <a:spLocks noChangeArrowheads="1"/>
          </p:cNvSpPr>
          <p:nvPr/>
        </p:nvSpPr>
        <p:spPr bwMode="auto">
          <a:xfrm>
            <a:off x="357158" y="3286124"/>
            <a:ext cx="2214578" cy="457200"/>
          </a:xfrm>
          <a:prstGeom prst="rect">
            <a:avLst/>
          </a:prstGeom>
          <a:solidFill>
            <a:srgbClr val="9BFFFF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9BFFFF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7D"/>
                  </a:outerShdw>
                </a:effectLst>
              </a14:hiddenEffects>
            </a:ext>
          </a:extLst>
        </p:spPr>
        <p:txBody>
          <a:bodyPr lIns="62179" tIns="31090" rIns="62179" bIns="31090" anchor="ctr">
            <a:flatTx/>
          </a:bodyPr>
          <a:lstStyle/>
          <a:p>
            <a:pPr algn="ctr"/>
            <a:r>
              <a:rPr lang="ru-RU" sz="1400" b="1" dirty="0">
                <a:solidFill>
                  <a:srgbClr val="000000"/>
                </a:solidFill>
                <a:cs typeface="Arial" pitchFamily="34" charset="0"/>
              </a:rPr>
              <a:t>Интегрированные</a:t>
            </a:r>
          </a:p>
          <a:p>
            <a:pPr algn="ctr"/>
            <a:r>
              <a:rPr lang="ru-RU" sz="1400" b="1" dirty="0">
                <a:solidFill>
                  <a:srgbClr val="000000"/>
                </a:solidFill>
                <a:cs typeface="Arial" pitchFamily="34" charset="0"/>
              </a:rPr>
              <a:t>классы </a:t>
            </a:r>
            <a:endParaRPr lang="ru-RU" sz="1400" dirty="0">
              <a:cs typeface="Arial" pitchFamily="34" charset="0"/>
            </a:endParaRPr>
          </a:p>
        </p:txBody>
      </p:sp>
      <p:sp>
        <p:nvSpPr>
          <p:cNvPr id="5125" name="Rectangle 7"/>
          <p:cNvSpPr>
            <a:spLocks noChangeArrowheads="1"/>
          </p:cNvSpPr>
          <p:nvPr/>
        </p:nvSpPr>
        <p:spPr bwMode="auto">
          <a:xfrm>
            <a:off x="6357950" y="4786322"/>
            <a:ext cx="2428892" cy="563563"/>
          </a:xfrm>
          <a:prstGeom prst="rect">
            <a:avLst/>
          </a:prstGeom>
          <a:solidFill>
            <a:srgbClr val="9BFFFF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9BFFFF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7D"/>
                  </a:outerShdw>
                </a:effectLst>
              </a14:hiddenEffects>
            </a:ext>
          </a:extLst>
        </p:spPr>
        <p:txBody>
          <a:bodyPr lIns="62179" tIns="31090" rIns="62179" bIns="31090" anchor="ctr">
            <a:flatTx/>
          </a:bodyPr>
          <a:lstStyle/>
          <a:p>
            <a:pPr algn="ctr"/>
            <a:r>
              <a:rPr lang="ru-RU" sz="1400" b="1" dirty="0">
                <a:solidFill>
                  <a:srgbClr val="000000"/>
                </a:solidFill>
              </a:rPr>
              <a:t>Пункты </a:t>
            </a:r>
            <a:r>
              <a:rPr lang="ru-RU" sz="1400" b="1" dirty="0" err="1">
                <a:solidFill>
                  <a:srgbClr val="000000"/>
                </a:solidFill>
              </a:rPr>
              <a:t>коррекционно</a:t>
            </a:r>
            <a:r>
              <a:rPr lang="ru-RU" sz="1400" b="1" dirty="0">
                <a:solidFill>
                  <a:srgbClr val="000000"/>
                </a:solidFill>
              </a:rPr>
              <a:t>-</a:t>
            </a:r>
          </a:p>
          <a:p>
            <a:pPr algn="ctr"/>
            <a:r>
              <a:rPr lang="ru-RU" sz="1400" b="1" dirty="0">
                <a:solidFill>
                  <a:srgbClr val="000000"/>
                </a:solidFill>
              </a:rPr>
              <a:t>педагогической помощи</a:t>
            </a:r>
            <a:endParaRPr lang="ru-RU" sz="1400" dirty="0"/>
          </a:p>
        </p:txBody>
      </p:sp>
      <p:sp>
        <p:nvSpPr>
          <p:cNvPr id="5126" name="Rectangle 8"/>
          <p:cNvSpPr>
            <a:spLocks noChangeArrowheads="1"/>
          </p:cNvSpPr>
          <p:nvPr/>
        </p:nvSpPr>
        <p:spPr bwMode="auto">
          <a:xfrm>
            <a:off x="6143636" y="1571612"/>
            <a:ext cx="2428893" cy="563562"/>
          </a:xfrm>
          <a:prstGeom prst="rect">
            <a:avLst/>
          </a:prstGeom>
          <a:solidFill>
            <a:srgbClr val="9BFFFF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9BFFFF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7D"/>
                  </a:outerShdw>
                </a:effectLst>
              </a14:hiddenEffects>
            </a:ext>
          </a:extLst>
        </p:spPr>
        <p:txBody>
          <a:bodyPr lIns="62179" tIns="31090" rIns="62179" bIns="31090" anchor="ctr">
            <a:flatTx/>
          </a:bodyPr>
          <a:lstStyle/>
          <a:p>
            <a:pPr algn="ctr"/>
            <a:r>
              <a:rPr lang="ru-RU" sz="1400" b="1" dirty="0">
                <a:solidFill>
                  <a:srgbClr val="000000"/>
                </a:solidFill>
              </a:rPr>
              <a:t>Специальные </a:t>
            </a:r>
            <a:endParaRPr lang="ru-RU" sz="1400" b="1" dirty="0" smtClean="0">
              <a:solidFill>
                <a:srgbClr val="000000"/>
              </a:solidFill>
            </a:endParaRPr>
          </a:p>
          <a:p>
            <a:pPr algn="ctr"/>
            <a:r>
              <a:rPr lang="ru-RU" sz="1400" b="1" dirty="0" smtClean="0">
                <a:solidFill>
                  <a:srgbClr val="000000"/>
                </a:solidFill>
              </a:rPr>
              <a:t>группы </a:t>
            </a:r>
            <a:endParaRPr lang="ru-RU" sz="1400" dirty="0"/>
          </a:p>
        </p:txBody>
      </p:sp>
      <p:sp>
        <p:nvSpPr>
          <p:cNvPr id="5127" name="Rectangle 9"/>
          <p:cNvSpPr>
            <a:spLocks noChangeArrowheads="1"/>
          </p:cNvSpPr>
          <p:nvPr/>
        </p:nvSpPr>
        <p:spPr bwMode="auto">
          <a:xfrm>
            <a:off x="214282" y="4857760"/>
            <a:ext cx="2676525" cy="561975"/>
          </a:xfrm>
          <a:prstGeom prst="rect">
            <a:avLst/>
          </a:prstGeom>
          <a:solidFill>
            <a:srgbClr val="9BFFFF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9BFFFF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7D"/>
                  </a:outerShdw>
                </a:effectLst>
              </a14:hiddenEffects>
            </a:ext>
          </a:extLst>
        </p:spPr>
        <p:txBody>
          <a:bodyPr lIns="62179" tIns="31090" rIns="62179" bIns="31090" anchor="ctr">
            <a:flatTx/>
          </a:bodyPr>
          <a:lstStyle/>
          <a:p>
            <a:pPr algn="ctr"/>
            <a:r>
              <a:rPr lang="ru-RU" sz="1400" b="1" dirty="0">
                <a:solidFill>
                  <a:srgbClr val="000000"/>
                </a:solidFill>
              </a:rPr>
              <a:t>Обучение на дому</a:t>
            </a:r>
            <a:endParaRPr lang="ru-RU" sz="1400" dirty="0"/>
          </a:p>
        </p:txBody>
      </p:sp>
      <p:sp>
        <p:nvSpPr>
          <p:cNvPr id="5128" name="Rectangle 10"/>
          <p:cNvSpPr>
            <a:spLocks noChangeArrowheads="1"/>
          </p:cNvSpPr>
          <p:nvPr/>
        </p:nvSpPr>
        <p:spPr bwMode="auto">
          <a:xfrm>
            <a:off x="3786182" y="2500306"/>
            <a:ext cx="1285884" cy="509582"/>
          </a:xfrm>
          <a:prstGeom prst="rect">
            <a:avLst/>
          </a:prstGeom>
          <a:solidFill>
            <a:srgbClr val="FFFFE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18900000" algn="ctr" rotWithShape="0">
              <a:srgbClr val="003300">
                <a:alpha val="50000"/>
              </a:srgbClr>
            </a:outerShdw>
          </a:effectLst>
        </p:spPr>
        <p:txBody>
          <a:bodyPr lIns="62179" tIns="31090" rIns="62179" bIns="31090" anchor="ctr"/>
          <a:lstStyle/>
          <a:p>
            <a:pPr algn="ctr">
              <a:buSzPts val="1800"/>
              <a:buFontTx/>
              <a:buChar char="•"/>
            </a:pPr>
            <a:endParaRPr lang="be-BY" sz="12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SzPts val="1800"/>
              <a:buFontTx/>
              <a:buChar char="•"/>
            </a:pPr>
            <a:endParaRPr lang="be-BY" sz="12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148 детей</a:t>
            </a:r>
            <a:endParaRPr lang="ru-RU" sz="1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SzPts val="1800"/>
              <a:buFontTx/>
              <a:buChar char="•"/>
            </a:pPr>
            <a:endParaRPr lang="ru-RU" sz="1600" dirty="0"/>
          </a:p>
        </p:txBody>
      </p:sp>
      <p:sp>
        <p:nvSpPr>
          <p:cNvPr id="5129" name="Rectangle 11"/>
          <p:cNvSpPr>
            <a:spLocks noChangeArrowheads="1"/>
          </p:cNvSpPr>
          <p:nvPr/>
        </p:nvSpPr>
        <p:spPr bwMode="auto">
          <a:xfrm>
            <a:off x="857224" y="2143116"/>
            <a:ext cx="1285884" cy="432321"/>
          </a:xfrm>
          <a:prstGeom prst="rect">
            <a:avLst/>
          </a:prstGeom>
          <a:solidFill>
            <a:srgbClr val="FFFFE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18900000" algn="ctr" rotWithShape="0">
              <a:srgbClr val="003300">
                <a:alpha val="50000"/>
              </a:srgbClr>
            </a:outerShdw>
          </a:effectLst>
        </p:spPr>
        <p:txBody>
          <a:bodyPr lIns="62179" tIns="31090" rIns="62179" bIns="31090" anchor="ctr"/>
          <a:lstStyle/>
          <a:p>
            <a:pPr algn="ctr"/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класса</a:t>
            </a:r>
          </a:p>
          <a:p>
            <a:pPr algn="ctr"/>
            <a:r>
              <a:rPr lang="ru-RU" sz="12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11 </a:t>
            </a:r>
            <a:r>
              <a:rPr lang="ru-RU" sz="12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учащихся</a:t>
            </a:r>
            <a:endParaRPr lang="ru-RU" sz="1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30" name="Rectangle 12"/>
          <p:cNvSpPr>
            <a:spLocks noChangeArrowheads="1"/>
          </p:cNvSpPr>
          <p:nvPr/>
        </p:nvSpPr>
        <p:spPr bwMode="auto">
          <a:xfrm>
            <a:off x="785786" y="3786190"/>
            <a:ext cx="1214446" cy="566737"/>
          </a:xfrm>
          <a:prstGeom prst="rect">
            <a:avLst/>
          </a:prstGeom>
          <a:solidFill>
            <a:srgbClr val="FFFFE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18900000" algn="ctr" rotWithShape="0">
              <a:srgbClr val="003300">
                <a:alpha val="50000"/>
              </a:srgbClr>
            </a:outerShdw>
          </a:effectLst>
        </p:spPr>
        <p:txBody>
          <a:bodyPr lIns="62179" tIns="31090" rIns="62179" bIns="31090" anchor="ctr"/>
          <a:lstStyle/>
          <a:p>
            <a:pPr algn="ctr"/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90 классов</a:t>
            </a:r>
            <a:endParaRPr lang="ru-RU" sz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194 учащихся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31" name="Rectangle 13"/>
          <p:cNvSpPr>
            <a:spLocks noChangeArrowheads="1"/>
          </p:cNvSpPr>
          <p:nvPr/>
        </p:nvSpPr>
        <p:spPr bwMode="auto">
          <a:xfrm>
            <a:off x="7072330" y="5429264"/>
            <a:ext cx="1214446" cy="500066"/>
          </a:xfrm>
          <a:prstGeom prst="rect">
            <a:avLst/>
          </a:prstGeom>
          <a:solidFill>
            <a:srgbClr val="FFFFE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18900000" algn="ctr" rotWithShape="0">
              <a:srgbClr val="003300">
                <a:alpha val="50000"/>
              </a:srgbClr>
            </a:outerShdw>
          </a:effectLst>
        </p:spPr>
        <p:txBody>
          <a:bodyPr lIns="62179" tIns="31090" rIns="62179" bIns="31090" anchor="ctr"/>
          <a:lstStyle/>
          <a:p>
            <a:pPr algn="ctr">
              <a:buSzPts val="1800"/>
            </a:pPr>
            <a:r>
              <a:rPr lang="ru-RU" sz="1200" dirty="0" smtClean="0">
                <a:solidFill>
                  <a:srgbClr val="000000"/>
                </a:solidFill>
              </a:rPr>
              <a:t>45 ПКПП </a:t>
            </a:r>
            <a:endParaRPr lang="ru-RU" sz="1200" dirty="0">
              <a:solidFill>
                <a:srgbClr val="000000"/>
              </a:solidFill>
            </a:endParaRPr>
          </a:p>
          <a:p>
            <a:pPr algn="ctr"/>
            <a:r>
              <a:rPr lang="ru-RU" sz="1200" i="1" dirty="0" smtClean="0">
                <a:solidFill>
                  <a:srgbClr val="000000"/>
                </a:solidFill>
              </a:rPr>
              <a:t>2046 детей</a:t>
            </a:r>
            <a:endParaRPr lang="ru-RU" sz="1200" i="1" dirty="0">
              <a:solidFill>
                <a:srgbClr val="000000"/>
              </a:solidFill>
            </a:endParaRPr>
          </a:p>
        </p:txBody>
      </p:sp>
      <p:sp>
        <p:nvSpPr>
          <p:cNvPr id="5132" name="Rectangle 14"/>
          <p:cNvSpPr>
            <a:spLocks noChangeArrowheads="1"/>
          </p:cNvSpPr>
          <p:nvPr/>
        </p:nvSpPr>
        <p:spPr bwMode="auto">
          <a:xfrm>
            <a:off x="6786578" y="2214554"/>
            <a:ext cx="1285884" cy="500066"/>
          </a:xfrm>
          <a:prstGeom prst="rect">
            <a:avLst/>
          </a:prstGeom>
          <a:solidFill>
            <a:srgbClr val="FFFFE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18900000" algn="ctr" rotWithShape="0">
              <a:srgbClr val="003300">
                <a:alpha val="50000"/>
              </a:srgbClr>
            </a:outerShdw>
          </a:effectLst>
        </p:spPr>
        <p:txBody>
          <a:bodyPr lIns="62179" tIns="31090" rIns="62179" bIns="31090" anchor="ctr"/>
          <a:lstStyle/>
          <a:p>
            <a:pPr algn="ctr"/>
            <a:r>
              <a:rPr lang="ru-RU" sz="1200" dirty="0" smtClean="0">
                <a:solidFill>
                  <a:srgbClr val="000000"/>
                </a:solidFill>
              </a:rPr>
              <a:t>12 </a:t>
            </a:r>
            <a:r>
              <a:rPr lang="ru-RU" sz="1200" dirty="0">
                <a:solidFill>
                  <a:srgbClr val="000000"/>
                </a:solidFill>
              </a:rPr>
              <a:t>групп</a:t>
            </a:r>
          </a:p>
          <a:p>
            <a:pPr algn="ctr"/>
            <a:r>
              <a:rPr lang="ru-RU" sz="1200" i="1" dirty="0" smtClean="0">
                <a:solidFill>
                  <a:srgbClr val="000000"/>
                </a:solidFill>
              </a:rPr>
              <a:t>151 ребенок</a:t>
            </a:r>
            <a:endParaRPr lang="ru-RU" dirty="0"/>
          </a:p>
        </p:txBody>
      </p:sp>
      <p:sp>
        <p:nvSpPr>
          <p:cNvPr id="5133" name="Rectangle 15"/>
          <p:cNvSpPr>
            <a:spLocks noChangeArrowheads="1"/>
          </p:cNvSpPr>
          <p:nvPr/>
        </p:nvSpPr>
        <p:spPr bwMode="auto">
          <a:xfrm>
            <a:off x="785786" y="5429264"/>
            <a:ext cx="1285885" cy="428628"/>
          </a:xfrm>
          <a:prstGeom prst="rect">
            <a:avLst/>
          </a:prstGeom>
          <a:solidFill>
            <a:srgbClr val="FFFFE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18900000" algn="ctr" rotWithShape="0">
              <a:srgbClr val="003300">
                <a:alpha val="50000"/>
              </a:srgbClr>
            </a:outerShdw>
          </a:effectLst>
        </p:spPr>
        <p:txBody>
          <a:bodyPr lIns="62179" tIns="31090" rIns="62179" bIns="31090" anchor="ctr"/>
          <a:lstStyle/>
          <a:p>
            <a:pPr algn="ctr"/>
            <a:endParaRPr lang="ru-RU" sz="1200" i="1" dirty="0">
              <a:solidFill>
                <a:srgbClr val="000000"/>
              </a:solidFill>
            </a:endParaRPr>
          </a:p>
          <a:p>
            <a:pPr algn="ctr"/>
            <a:endParaRPr lang="ru-RU" sz="1200" i="1" dirty="0">
              <a:solidFill>
                <a:srgbClr val="000000"/>
              </a:solidFill>
            </a:endParaRPr>
          </a:p>
          <a:p>
            <a:pPr algn="ctr"/>
            <a:r>
              <a:rPr lang="ru-RU" sz="1200" i="1" dirty="0" smtClean="0">
                <a:solidFill>
                  <a:srgbClr val="000000"/>
                </a:solidFill>
              </a:rPr>
              <a:t>40 учащихся</a:t>
            </a:r>
            <a:endParaRPr lang="ru-RU" sz="1200" i="1" dirty="0">
              <a:solidFill>
                <a:srgbClr val="000000"/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5134" name="Rectangle 16"/>
          <p:cNvSpPr>
            <a:spLocks noChangeArrowheads="1"/>
          </p:cNvSpPr>
          <p:nvPr/>
        </p:nvSpPr>
        <p:spPr bwMode="auto">
          <a:xfrm>
            <a:off x="3428992" y="1857364"/>
            <a:ext cx="1989138" cy="563563"/>
          </a:xfrm>
          <a:prstGeom prst="rect">
            <a:avLst/>
          </a:prstGeom>
          <a:solidFill>
            <a:srgbClr val="9BFFFF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9BFFFF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7D"/>
                  </a:outerShdw>
                </a:effectLst>
              </a14:hiddenEffects>
            </a:ext>
          </a:extLst>
        </p:spPr>
        <p:txBody>
          <a:bodyPr lIns="62179" tIns="31090" rIns="62179" bIns="31090" anchor="ctr">
            <a:flatTx/>
          </a:bodyPr>
          <a:lstStyle/>
          <a:p>
            <a:pPr algn="ctr"/>
            <a:r>
              <a:rPr lang="ru-RU" sz="1400" b="1" dirty="0" err="1">
                <a:solidFill>
                  <a:srgbClr val="000000"/>
                </a:solidFill>
              </a:rPr>
              <a:t>ЦКРОиР</a:t>
            </a:r>
            <a:endParaRPr lang="ru-RU" sz="1400" dirty="0"/>
          </a:p>
        </p:txBody>
      </p:sp>
      <p:sp>
        <p:nvSpPr>
          <p:cNvPr id="5135" name="Rectangle 17"/>
          <p:cNvSpPr>
            <a:spLocks noChangeArrowheads="1"/>
          </p:cNvSpPr>
          <p:nvPr/>
        </p:nvSpPr>
        <p:spPr bwMode="auto">
          <a:xfrm>
            <a:off x="6500826" y="3286124"/>
            <a:ext cx="2214578" cy="457200"/>
          </a:xfrm>
          <a:prstGeom prst="rect">
            <a:avLst/>
          </a:prstGeom>
          <a:solidFill>
            <a:srgbClr val="9BFFFF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9BFFFF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7D"/>
                  </a:outerShdw>
                </a:effectLst>
              </a14:hiddenEffects>
            </a:ext>
          </a:extLst>
        </p:spPr>
        <p:txBody>
          <a:bodyPr lIns="62179" tIns="31090" rIns="62179" bIns="31090" anchor="ctr">
            <a:flatTx/>
          </a:bodyPr>
          <a:lstStyle/>
          <a:p>
            <a:pPr algn="ctr"/>
            <a:r>
              <a:rPr lang="ru-RU" sz="1400" b="1" dirty="0">
                <a:solidFill>
                  <a:srgbClr val="000000"/>
                </a:solidFill>
              </a:rPr>
              <a:t>Интегрированные </a:t>
            </a:r>
            <a:endParaRPr lang="ru-RU" sz="1400" b="1" dirty="0" smtClean="0">
              <a:solidFill>
                <a:srgbClr val="000000"/>
              </a:solidFill>
            </a:endParaRPr>
          </a:p>
          <a:p>
            <a:pPr algn="ctr"/>
            <a:r>
              <a:rPr lang="ru-RU" sz="1400" b="1" dirty="0" smtClean="0">
                <a:solidFill>
                  <a:srgbClr val="000000"/>
                </a:solidFill>
              </a:rPr>
              <a:t>группы </a:t>
            </a:r>
            <a:endParaRPr lang="ru-RU" sz="1400" dirty="0"/>
          </a:p>
        </p:txBody>
      </p:sp>
      <p:sp>
        <p:nvSpPr>
          <p:cNvPr id="5136" name="Rectangle 18"/>
          <p:cNvSpPr>
            <a:spLocks noChangeArrowheads="1"/>
          </p:cNvSpPr>
          <p:nvPr/>
        </p:nvSpPr>
        <p:spPr bwMode="auto">
          <a:xfrm>
            <a:off x="6929454" y="3786190"/>
            <a:ext cx="1214446" cy="500066"/>
          </a:xfrm>
          <a:prstGeom prst="rect">
            <a:avLst/>
          </a:prstGeom>
          <a:solidFill>
            <a:srgbClr val="FFFFE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18900000" algn="ctr" rotWithShape="0">
              <a:srgbClr val="003300">
                <a:alpha val="50000"/>
              </a:srgbClr>
            </a:outerShdw>
          </a:effectLst>
        </p:spPr>
        <p:txBody>
          <a:bodyPr lIns="62179" tIns="31090" rIns="62179" bIns="31090" anchor="ctr"/>
          <a:lstStyle/>
          <a:p>
            <a:pPr algn="ctr"/>
            <a:r>
              <a:rPr lang="ru-RU" sz="1200" dirty="0" smtClean="0">
                <a:solidFill>
                  <a:srgbClr val="000000"/>
                </a:solidFill>
              </a:rPr>
              <a:t>11 групп</a:t>
            </a:r>
            <a:endParaRPr lang="ru-RU" sz="1200" dirty="0">
              <a:solidFill>
                <a:srgbClr val="000000"/>
              </a:solidFill>
            </a:endParaRPr>
          </a:p>
          <a:p>
            <a:pPr algn="ctr"/>
            <a:r>
              <a:rPr lang="ru-RU" sz="1200" i="1" dirty="0" smtClean="0">
                <a:solidFill>
                  <a:srgbClr val="000000"/>
                </a:solidFill>
              </a:rPr>
              <a:t>41 ребенок</a:t>
            </a:r>
            <a:endParaRPr lang="ru-RU" dirty="0"/>
          </a:p>
        </p:txBody>
      </p:sp>
      <p:sp>
        <p:nvSpPr>
          <p:cNvPr id="5137" name="Rectangle 19"/>
          <p:cNvSpPr>
            <a:spLocks noChangeArrowheads="1"/>
          </p:cNvSpPr>
          <p:nvPr/>
        </p:nvSpPr>
        <p:spPr bwMode="auto">
          <a:xfrm>
            <a:off x="3428992" y="3714752"/>
            <a:ext cx="2286016" cy="642942"/>
          </a:xfrm>
          <a:prstGeom prst="rect">
            <a:avLst/>
          </a:prstGeom>
          <a:solidFill>
            <a:srgbClr val="9BFFFF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9BFFFF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7D"/>
                  </a:outerShdw>
                </a:effectLst>
              </a14:hiddenEffects>
            </a:ext>
          </a:extLst>
        </p:spPr>
        <p:txBody>
          <a:bodyPr lIns="62179" tIns="31090" rIns="62179" bIns="31090" anchor="ctr">
            <a:flatTx/>
          </a:bodyPr>
          <a:lstStyle/>
          <a:p>
            <a:pPr algn="ctr"/>
            <a:r>
              <a:rPr lang="ru-RU" sz="1400" b="1" dirty="0" smtClean="0"/>
              <a:t>Специальные дошкольные учреждения</a:t>
            </a:r>
          </a:p>
          <a:p>
            <a:pPr algn="ctr"/>
            <a:endParaRPr lang="ru-RU" sz="1200" dirty="0"/>
          </a:p>
        </p:txBody>
      </p:sp>
      <p:sp>
        <p:nvSpPr>
          <p:cNvPr id="18" name="TextBox 1"/>
          <p:cNvSpPr txBox="1">
            <a:spLocks noChangeArrowheads="1"/>
          </p:cNvSpPr>
          <p:nvPr/>
        </p:nvSpPr>
        <p:spPr bwMode="auto">
          <a:xfrm>
            <a:off x="645125" y="293747"/>
            <a:ext cx="777557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ru-RU" sz="2400" b="1" dirty="0" smtClean="0">
                <a:solidFill>
                  <a:srgbClr val="031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Охват специальным образованием детей с ОПФР </a:t>
            </a:r>
          </a:p>
          <a:p>
            <a:pPr algn="ctr"/>
            <a:r>
              <a:rPr lang="ru-RU" sz="2400" b="1" dirty="0" smtClean="0">
                <a:solidFill>
                  <a:srgbClr val="031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учреждениях образования </a:t>
            </a:r>
            <a:r>
              <a:rPr lang="ru-RU" sz="2400" b="1" dirty="0" err="1" smtClean="0">
                <a:solidFill>
                  <a:srgbClr val="031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Мозырского</a:t>
            </a:r>
            <a:r>
              <a:rPr lang="ru-RU" sz="2400" b="1" dirty="0" smtClean="0">
                <a:solidFill>
                  <a:srgbClr val="031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района</a:t>
            </a:r>
            <a:endParaRPr lang="ru-RU" sz="2400" b="1" dirty="0">
              <a:solidFill>
                <a:srgbClr val="031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0"/>
          <p:cNvSpPr>
            <a:spLocks noChangeArrowheads="1"/>
          </p:cNvSpPr>
          <p:nvPr/>
        </p:nvSpPr>
        <p:spPr bwMode="auto">
          <a:xfrm>
            <a:off x="3786182" y="4429132"/>
            <a:ext cx="1285884" cy="509582"/>
          </a:xfrm>
          <a:prstGeom prst="rect">
            <a:avLst/>
          </a:prstGeom>
          <a:solidFill>
            <a:srgbClr val="FFFFE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18900000" algn="ctr" rotWithShape="0">
              <a:srgbClr val="003300">
                <a:alpha val="50000"/>
              </a:srgbClr>
            </a:outerShdw>
          </a:effectLst>
        </p:spPr>
        <p:txBody>
          <a:bodyPr lIns="62179" tIns="31090" rIns="62179" bIns="31090" anchor="ctr"/>
          <a:lstStyle/>
          <a:p>
            <a:pPr algn="ctr">
              <a:buSzPts val="1800"/>
              <a:buFontTx/>
              <a:buChar char="•"/>
            </a:pPr>
            <a:endParaRPr lang="be-BY" sz="12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SzPts val="1800"/>
              <a:buFontTx/>
              <a:buChar char="•"/>
            </a:pPr>
            <a:endParaRPr lang="be-BY" sz="12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207 детей</a:t>
            </a:r>
            <a:endParaRPr lang="ru-RU" sz="1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SzPts val="1800"/>
              <a:buFontTx/>
              <a:buChar char="•"/>
            </a:pPr>
            <a:endParaRPr lang="ru-RU" sz="1600" dirty="0"/>
          </a:p>
        </p:txBody>
      </p:sp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920080"/>
          </a:xfrm>
        </p:spPr>
        <p:txBody>
          <a:bodyPr/>
          <a:lstStyle/>
          <a:p>
            <a:pPr algn="ctr"/>
            <a:r>
              <a:rPr lang="ru-RU" sz="3200" b="1" kern="1200" dirty="0">
                <a:solidFill>
                  <a:srgbClr val="031C99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Количество обследованных детей</a:t>
            </a: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214282" y="1397000"/>
          <a:ext cx="8572560" cy="4889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61768566"/>
      </p:ext>
    </p:extLst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Пиксел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Пиксел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Пиксел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Тема1">
  <a:themeElements>
    <a:clrScheme name="Пиксел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Пиксел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Пиксел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Пиксел 12">
    <a:dk1>
      <a:srgbClr val="000000"/>
    </a:dk1>
    <a:lt1>
      <a:srgbClr val="FFFFFF"/>
    </a:lt1>
    <a:dk2>
      <a:srgbClr val="000000"/>
    </a:dk2>
    <a:lt2>
      <a:srgbClr val="00007D"/>
    </a:lt2>
    <a:accent1>
      <a:srgbClr val="9999FF"/>
    </a:accent1>
    <a:accent2>
      <a:srgbClr val="9999CC"/>
    </a:accent2>
    <a:accent3>
      <a:srgbClr val="FFFFFF"/>
    </a:accent3>
    <a:accent4>
      <a:srgbClr val="000000"/>
    </a:accent4>
    <a:accent5>
      <a:srgbClr val="CACAFF"/>
    </a:accent5>
    <a:accent6>
      <a:srgbClr val="8A8AB9"/>
    </a:accent6>
    <a:hlink>
      <a:srgbClr val="666699"/>
    </a:hlink>
    <a:folHlink>
      <a:srgbClr val="CCCCE6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2241</TotalTime>
  <Words>1044</Words>
  <Application>Microsoft Office PowerPoint</Application>
  <PresentationFormat>Экран (4:3)</PresentationFormat>
  <Paragraphs>329</Paragraphs>
  <Slides>24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3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8" baseType="lpstr">
      <vt:lpstr>Тема1</vt:lpstr>
      <vt:lpstr>Оформление по умолчанию</vt:lpstr>
      <vt:lpstr>1_Тема1</vt:lpstr>
      <vt:lpstr>Worksheet</vt:lpstr>
      <vt:lpstr>Презентация PowerPoint</vt:lpstr>
      <vt:lpstr>Нормативно-правовые акты</vt:lpstr>
      <vt:lpstr>Постановления Министерства образования:</vt:lpstr>
      <vt:lpstr>Презентация PowerPoint</vt:lpstr>
      <vt:lpstr>Банк данных детей с ОПФР </vt:lpstr>
      <vt:lpstr>Количественный показатель детей с ОПФР</vt:lpstr>
      <vt:lpstr>Распределение детей с ОПФР в соответствии с классификацией нарушений развития</vt:lpstr>
      <vt:lpstr>Презентация PowerPoint</vt:lpstr>
      <vt:lpstr>Количество обследованных детей</vt:lpstr>
      <vt:lpstr>Тенденции развития сети специального образования в Мозырском районе</vt:lpstr>
      <vt:lpstr>Формы организации специальной помощи  детям с ОПФР в ЦКРОиР</vt:lpstr>
      <vt:lpstr>Презентация PowerPoint</vt:lpstr>
      <vt:lpstr>Тенденции развития специального образования на уровне дошкольного образования</vt:lpstr>
      <vt:lpstr>Презентация PowerPoint</vt:lpstr>
      <vt:lpstr>Интеграция - альтернатива для лиц с ОПФР</vt:lpstr>
      <vt:lpstr>Презентация PowerPoint</vt:lpstr>
      <vt:lpstr>Презентация PowerPoint</vt:lpstr>
      <vt:lpstr>Учреждения образования Гомельской области, обеспечивающие получение профессионально-технического образования лицам  с интеллектуальной недостаточностью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n68s</dc:creator>
  <cp:lastModifiedBy>User</cp:lastModifiedBy>
  <cp:revision>401</cp:revision>
  <dcterms:created xsi:type="dcterms:W3CDTF">2011-11-04T08:30:42Z</dcterms:created>
  <dcterms:modified xsi:type="dcterms:W3CDTF">2015-02-09T02:01:51Z</dcterms:modified>
</cp:coreProperties>
</file>